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 name="Shape 54"/>
        <p:cNvGrpSpPr/>
        <p:nvPr/>
      </p:nvGrpSpPr>
      <p:grpSpPr>
        <a:xfrm>
          <a:off x="0" y="0"/>
          <a:ext cx="0" cy="0"/>
          <a:chOff x="0" y="0"/>
          <a:chExt cx="0" cy="0"/>
        </a:xfrm>
      </p:grpSpPr>
      <p:sp>
        <p:nvSpPr>
          <p:cNvPr id="55" name="Shape 5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6" name="Shape 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3" name="Shape 223"/>
        <p:cNvGrpSpPr/>
        <p:nvPr/>
      </p:nvGrpSpPr>
      <p:grpSpPr>
        <a:xfrm>
          <a:off x="0" y="0"/>
          <a:ext cx="0" cy="0"/>
          <a:chOff x="0" y="0"/>
          <a:chExt cx="0" cy="0"/>
        </a:xfrm>
      </p:grpSpPr>
      <p:sp>
        <p:nvSpPr>
          <p:cNvPr id="224" name="Shape 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5" name="Shape 2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9" name="Shape 229"/>
        <p:cNvGrpSpPr/>
        <p:nvPr/>
      </p:nvGrpSpPr>
      <p:grpSpPr>
        <a:xfrm>
          <a:off x="0" y="0"/>
          <a:ext cx="0" cy="0"/>
          <a:chOff x="0" y="0"/>
          <a:chExt cx="0" cy="0"/>
        </a:xfrm>
      </p:grpSpPr>
      <p:sp>
        <p:nvSpPr>
          <p:cNvPr id="230" name="Shape 2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1" name="Shape 2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Java EE has been an extremely successful platform. The JCP has been the steward of over 20 compatible implementations over its nearly 20 year history, resulting in a $4B industry. These are just some of the Java EE compatible implementations that exist.</a:t>
            </a:r>
          </a:p>
          <a:p>
            <a:pPr lvl="0">
              <a:spcBef>
                <a:spcPts val="0"/>
              </a:spcBef>
              <a:buNone/>
            </a:pPr>
            <a:r>
              <a:t/>
            </a:r>
            <a:endParaRPr/>
          </a:p>
          <a:p>
            <a:pPr lvl="0">
              <a:spcBef>
                <a:spcPts val="0"/>
              </a:spcBef>
              <a:buNone/>
            </a:pPr>
            <a:r>
              <a:rPr lang="en"/>
              <a:t>In its early stages, J2EE grew somewhat quickly (perhaps too quickly) as the platform needed to address the immediate needs of the enterprise. Beginning with Java EE 5 in 2006, the pace began to slow as the platform began to mature. Java EE is now following the slower release cadence that a standards organization typically reflects. A standards-based release cadence by design does not address ew and rapid innovations.</a:t>
            </a:r>
          </a:p>
          <a:p>
            <a:pPr lvl="0">
              <a:spcBef>
                <a:spcPts val="0"/>
              </a:spcBef>
              <a:buNone/>
            </a:pPr>
            <a:r>
              <a:t/>
            </a:r>
            <a:endParaRPr/>
          </a:p>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solidFill>
                <a:schemeClr val="dk1"/>
              </a:solidFill>
            </a:endParaRPr>
          </a:p>
          <a:p>
            <a:pPr lvl="0" rtl="0">
              <a:spcBef>
                <a:spcPts val="0"/>
              </a:spcBef>
              <a:buClr>
                <a:schemeClr val="dk1"/>
              </a:buClr>
              <a:buSzPct val="78571"/>
              <a:buFont typeface="Arial"/>
              <a:buNone/>
            </a:pPr>
            <a:r>
              <a:rPr lang="en">
                <a:solidFill>
                  <a:schemeClr val="dk1"/>
                </a:solidFill>
              </a:rPr>
              <a:t>The goal of the MicroProfile release philosophy is to strike a healthy balance between the benefits of open collaboration and the value of standards. Release 1.0 is scheduled for Sept, 2016 to get the MicroProfile into developers hands quickly. Vendors and various open source projects will continue to innovate with microservices within their own communities, but collaborate in areas of common interest. For example, there are common use cases that need to be addressed, popular 3rd party frameworks and standards we all support, and perhaps new APIs that we can co-develop. Even during these iterations we’ll be raising the bar for application portability. After multiple iterations of MicroProfile there will be enough features and consensus to result in a formalized standard. The process then starts over again with a new set of use cases.</a:t>
            </a:r>
          </a:p>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community and “leading edge” companies often think that standards are too slow, and enterprises often think that the community projects move too fast and introduce too much risk. The MicroProfile bridges that gap by collaborating in areas where eventual standardization and shared investment makes sense in order to increase the pace towards standardization.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8" name="Shape 48"/>
        <p:cNvGrpSpPr/>
        <p:nvPr/>
      </p:nvGrpSpPr>
      <p:grpSpPr>
        <a:xfrm>
          <a:off x="0" y="0"/>
          <a:ext cx="0" cy="0"/>
          <a:chOff x="0" y="0"/>
          <a:chExt cx="0" cy="0"/>
        </a:xfrm>
      </p:grpSpPr>
      <p:sp>
        <p:nvSpPr>
          <p:cNvPr id="49" name="Shape 49"/>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50" name="Shape 50"/>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1" name="Shape 5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2" name="Shape 52"/>
        <p:cNvGrpSpPr/>
        <p:nvPr/>
      </p:nvGrpSpPr>
      <p:grpSpPr>
        <a:xfrm>
          <a:off x="0" y="0"/>
          <a:ext cx="0" cy="0"/>
          <a:chOff x="0" y="0"/>
          <a:chExt cx="0" cy="0"/>
        </a:xfrm>
      </p:grpSpPr>
      <p:sp>
        <p:nvSpPr>
          <p:cNvPr id="53" name="Shape 5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20" name="Shape 20"/>
          <p:cNvPicPr preferRelativeResize="0"/>
          <p:nvPr/>
        </p:nvPicPr>
        <p:blipFill>
          <a:blip r:embed="rId2">
            <a:alphaModFix/>
          </a:blip>
          <a:stretch>
            <a:fillRect/>
          </a:stretch>
        </p:blipFill>
        <p:spPr>
          <a:xfrm>
            <a:off x="7430199" y="76200"/>
            <a:ext cx="1637600" cy="4470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1" name="Shape 21"/>
        <p:cNvGrpSpPr/>
        <p:nvPr/>
      </p:nvGrpSpPr>
      <p:grpSpPr>
        <a:xfrm>
          <a:off x="0" y="0"/>
          <a:ext cx="0" cy="0"/>
          <a:chOff x="0" y="0"/>
          <a:chExt cx="0" cy="0"/>
        </a:xfrm>
      </p:grpSpPr>
      <p:sp>
        <p:nvSpPr>
          <p:cNvPr id="22" name="Shape 22"/>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5" name="Shape 2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6" name="Shape 26"/>
        <p:cNvGrpSpPr/>
        <p:nvPr/>
      </p:nvGrpSpPr>
      <p:grpSpPr>
        <a:xfrm>
          <a:off x="0" y="0"/>
          <a:ext cx="0" cy="0"/>
          <a:chOff x="0" y="0"/>
          <a:chExt cx="0" cy="0"/>
        </a:xfrm>
      </p:grpSpPr>
      <p:sp>
        <p:nvSpPr>
          <p:cNvPr id="27" name="Shape 2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29" name="Shape 29"/>
          <p:cNvPicPr preferRelativeResize="0"/>
          <p:nvPr/>
        </p:nvPicPr>
        <p:blipFill>
          <a:blip r:embed="rId2">
            <a:alphaModFix/>
          </a:blip>
          <a:stretch>
            <a:fillRect/>
          </a:stretch>
        </p:blipFill>
        <p:spPr>
          <a:xfrm>
            <a:off x="7430199" y="76200"/>
            <a:ext cx="1637600" cy="4470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0" name="Shape 30"/>
        <p:cNvGrpSpPr/>
        <p:nvPr/>
      </p:nvGrpSpPr>
      <p:grpSpPr>
        <a:xfrm>
          <a:off x="0" y="0"/>
          <a:ext cx="0" cy="0"/>
          <a:chOff x="0" y="0"/>
          <a:chExt cx="0" cy="0"/>
        </a:xfrm>
      </p:grpSpPr>
      <p:sp>
        <p:nvSpPr>
          <p:cNvPr id="31" name="Shape 31"/>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2" name="Shape 32"/>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3" name="Shape 3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34" name="Shape 34"/>
          <p:cNvPicPr preferRelativeResize="0"/>
          <p:nvPr/>
        </p:nvPicPr>
        <p:blipFill>
          <a:blip r:embed="rId2">
            <a:alphaModFix/>
          </a:blip>
          <a:stretch>
            <a:fillRect/>
          </a:stretch>
        </p:blipFill>
        <p:spPr>
          <a:xfrm>
            <a:off x="7430199" y="76200"/>
            <a:ext cx="1637600" cy="44704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5" name="Shape 35"/>
        <p:cNvGrpSpPr/>
        <p:nvPr/>
      </p:nvGrpSpPr>
      <p:grpSpPr>
        <a:xfrm>
          <a:off x="0" y="0"/>
          <a:ext cx="0" cy="0"/>
          <a:chOff x="0" y="0"/>
          <a:chExt cx="0" cy="0"/>
        </a:xfrm>
      </p:grpSpPr>
      <p:sp>
        <p:nvSpPr>
          <p:cNvPr id="36" name="Shape 36"/>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pic>
        <p:nvPicPr>
          <p:cNvPr id="38" name="Shape 38"/>
          <p:cNvPicPr preferRelativeResize="0"/>
          <p:nvPr/>
        </p:nvPicPr>
        <p:blipFill>
          <a:blip r:embed="rId2">
            <a:alphaModFix/>
          </a:blip>
          <a:stretch>
            <a:fillRect/>
          </a:stretch>
        </p:blipFill>
        <p:spPr>
          <a:xfrm>
            <a:off x="7430199" y="76200"/>
            <a:ext cx="1637600" cy="44704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41" name="Shape 41"/>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2" name="Shape 42"/>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3" name="Shape 43"/>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4" name="Shape 4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3.png"/><Relationship Id="rId9" Type="http://schemas.openxmlformats.org/officeDocument/2006/relationships/image" Target="../media/image22.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20.png"/><Relationship Id="rId8"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hyperlink" Target="https://groups.google.com/forum/#!forum/microprofil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microprofile.io/" TargetMode="External"/><Relationship Id="rId4" Type="http://schemas.openxmlformats.org/officeDocument/2006/relationships/hyperlink" Target="bit.ly/MicroProfileForum" TargetMode="External"/><Relationship Id="rId5" Type="http://schemas.openxmlformats.org/officeDocument/2006/relationships/hyperlink" Target="https://github.com/microprofile/microprofile-sample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0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2.gif"/><Relationship Id="rId4" Type="http://schemas.openxmlformats.org/officeDocument/2006/relationships/image" Target="../media/image16.jpg"/><Relationship Id="rId11" Type="http://schemas.openxmlformats.org/officeDocument/2006/relationships/image" Target="../media/image06.gif"/><Relationship Id="rId10" Type="http://schemas.openxmlformats.org/officeDocument/2006/relationships/image" Target="../media/image09.png"/><Relationship Id="rId12" Type="http://schemas.openxmlformats.org/officeDocument/2006/relationships/image" Target="../media/image07.jpg"/><Relationship Id="rId9" Type="http://schemas.openxmlformats.org/officeDocument/2006/relationships/image" Target="../media/image10.png"/><Relationship Id="rId5" Type="http://schemas.openxmlformats.org/officeDocument/2006/relationships/image" Target="../media/image00.gif"/><Relationship Id="rId6" Type="http://schemas.openxmlformats.org/officeDocument/2006/relationships/image" Target="../media/image04.jpg"/><Relationship Id="rId7" Type="http://schemas.openxmlformats.org/officeDocument/2006/relationships/image" Target="../media/image03.gif"/><Relationship Id="rId8" Type="http://schemas.openxmlformats.org/officeDocument/2006/relationships/image" Target="../media/image0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ildfly-swarm.io" TargetMode="External"/><Relationship Id="rId4" Type="http://schemas.openxmlformats.org/officeDocument/2006/relationships/hyperlink" Target="https://developer.ibm.com/wasdev/websphere-liberty/" TargetMode="External"/><Relationship Id="rId5" Type="http://schemas.openxmlformats.org/officeDocument/2006/relationships/hyperlink" Target="http://www.payara.fish/" TargetMode="External"/><Relationship Id="rId6" Type="http://schemas.openxmlformats.org/officeDocument/2006/relationships/hyperlink" Target="http://tomee.apache.org/apache-tomee.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1.png"/><Relationship Id="rId6" Type="http://schemas.openxmlformats.org/officeDocument/2006/relationships/image" Target="../media/image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1.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 name="Shape 57"/>
        <p:cNvGrpSpPr/>
        <p:nvPr/>
      </p:nvGrpSpPr>
      <p:grpSpPr>
        <a:xfrm>
          <a:off x="0" y="0"/>
          <a:ext cx="0" cy="0"/>
          <a:chOff x="0" y="0"/>
          <a:chExt cx="0" cy="0"/>
        </a:xfrm>
      </p:grpSpPr>
      <p:sp>
        <p:nvSpPr>
          <p:cNvPr id="58" name="Shape 58"/>
          <p:cNvSpPr txBox="1"/>
          <p:nvPr>
            <p:ph idx="1" type="subTitle"/>
          </p:nvPr>
        </p:nvSpPr>
        <p:spPr>
          <a:xfrm>
            <a:off x="311700" y="2454450"/>
            <a:ext cx="8520600" cy="1605900"/>
          </a:xfrm>
          <a:prstGeom prst="rect">
            <a:avLst/>
          </a:prstGeom>
        </p:spPr>
        <p:txBody>
          <a:bodyPr anchorCtr="0" anchor="t" bIns="91425" lIns="91425" rIns="91425" tIns="91425">
            <a:noAutofit/>
          </a:bodyPr>
          <a:lstStyle/>
          <a:p>
            <a:pPr lvl="0">
              <a:spcBef>
                <a:spcPts val="0"/>
              </a:spcBef>
              <a:buNone/>
            </a:pPr>
            <a:r>
              <a:rPr lang="en" sz="2400">
                <a:solidFill>
                  <a:srgbClr val="000000"/>
                </a:solidFill>
                <a:latin typeface="Verdana"/>
                <a:ea typeface="Verdana"/>
                <a:cs typeface="Verdana"/>
                <a:sym typeface="Verdana"/>
              </a:rPr>
              <a:t>Optimizing Enterprise Java</a:t>
            </a:r>
            <a:br>
              <a:rPr lang="en" sz="2400">
                <a:solidFill>
                  <a:srgbClr val="000000"/>
                </a:solidFill>
                <a:latin typeface="Verdana"/>
                <a:ea typeface="Verdana"/>
                <a:cs typeface="Verdana"/>
                <a:sym typeface="Verdana"/>
              </a:rPr>
            </a:br>
            <a:r>
              <a:rPr lang="en" sz="2400">
                <a:solidFill>
                  <a:srgbClr val="000000"/>
                </a:solidFill>
                <a:latin typeface="Verdana"/>
                <a:ea typeface="Verdana"/>
                <a:cs typeface="Verdana"/>
                <a:sym typeface="Verdana"/>
              </a:rPr>
              <a:t>for a Microservices Architecture</a:t>
            </a:r>
          </a:p>
        </p:txBody>
      </p:sp>
      <p:pic>
        <p:nvPicPr>
          <p:cNvPr id="59" name="Shape 59"/>
          <p:cNvPicPr preferRelativeResize="0"/>
          <p:nvPr/>
        </p:nvPicPr>
        <p:blipFill>
          <a:blip r:embed="rId3">
            <a:alphaModFix/>
          </a:blip>
          <a:stretch>
            <a:fillRect/>
          </a:stretch>
        </p:blipFill>
        <p:spPr>
          <a:xfrm>
            <a:off x="1847937" y="622594"/>
            <a:ext cx="5448125" cy="1487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Join the Community!</a:t>
            </a:r>
          </a:p>
        </p:txBody>
      </p:sp>
      <p:pic>
        <p:nvPicPr>
          <p:cNvPr id="209" name="Shape 209"/>
          <p:cNvPicPr preferRelativeResize="0"/>
          <p:nvPr/>
        </p:nvPicPr>
        <p:blipFill>
          <a:blip r:embed="rId3">
            <a:alphaModFix/>
          </a:blip>
          <a:stretch>
            <a:fillRect/>
          </a:stretch>
        </p:blipFill>
        <p:spPr>
          <a:xfrm>
            <a:off x="2537587" y="2716875"/>
            <a:ext cx="1695450" cy="552450"/>
          </a:xfrm>
          <a:prstGeom prst="rect">
            <a:avLst/>
          </a:prstGeom>
          <a:noFill/>
          <a:ln>
            <a:noFill/>
          </a:ln>
        </p:spPr>
      </p:pic>
      <p:pic>
        <p:nvPicPr>
          <p:cNvPr id="210" name="Shape 210"/>
          <p:cNvPicPr preferRelativeResize="0"/>
          <p:nvPr/>
        </p:nvPicPr>
        <p:blipFill>
          <a:blip r:embed="rId4">
            <a:alphaModFix/>
          </a:blip>
          <a:stretch>
            <a:fillRect/>
          </a:stretch>
        </p:blipFill>
        <p:spPr>
          <a:xfrm>
            <a:off x="5187575" y="2785662"/>
            <a:ext cx="1015350" cy="414874"/>
          </a:xfrm>
          <a:prstGeom prst="rect">
            <a:avLst/>
          </a:prstGeom>
          <a:noFill/>
          <a:ln>
            <a:noFill/>
          </a:ln>
        </p:spPr>
      </p:pic>
      <p:pic>
        <p:nvPicPr>
          <p:cNvPr id="211" name="Shape 211"/>
          <p:cNvPicPr preferRelativeResize="0"/>
          <p:nvPr/>
        </p:nvPicPr>
        <p:blipFill>
          <a:blip r:embed="rId5">
            <a:alphaModFix/>
          </a:blip>
          <a:stretch>
            <a:fillRect/>
          </a:stretch>
        </p:blipFill>
        <p:spPr>
          <a:xfrm>
            <a:off x="6015250" y="1679662"/>
            <a:ext cx="1552575" cy="342900"/>
          </a:xfrm>
          <a:prstGeom prst="rect">
            <a:avLst/>
          </a:prstGeom>
          <a:noFill/>
          <a:ln>
            <a:noFill/>
          </a:ln>
        </p:spPr>
      </p:pic>
      <p:pic>
        <p:nvPicPr>
          <p:cNvPr id="212" name="Shape 212"/>
          <p:cNvPicPr preferRelativeResize="0"/>
          <p:nvPr/>
        </p:nvPicPr>
        <p:blipFill>
          <a:blip r:embed="rId6">
            <a:alphaModFix/>
          </a:blip>
          <a:stretch>
            <a:fillRect/>
          </a:stretch>
        </p:blipFill>
        <p:spPr>
          <a:xfrm>
            <a:off x="1559487" y="1555850"/>
            <a:ext cx="1276350" cy="590550"/>
          </a:xfrm>
          <a:prstGeom prst="rect">
            <a:avLst/>
          </a:prstGeom>
          <a:noFill/>
          <a:ln>
            <a:noFill/>
          </a:ln>
        </p:spPr>
      </p:pic>
      <p:pic>
        <p:nvPicPr>
          <p:cNvPr id="213" name="Shape 213"/>
          <p:cNvPicPr preferRelativeResize="0"/>
          <p:nvPr/>
        </p:nvPicPr>
        <p:blipFill>
          <a:blip r:embed="rId7">
            <a:alphaModFix/>
          </a:blip>
          <a:stretch>
            <a:fillRect/>
          </a:stretch>
        </p:blipFill>
        <p:spPr>
          <a:xfrm>
            <a:off x="1629275" y="3839799"/>
            <a:ext cx="1136776" cy="552449"/>
          </a:xfrm>
          <a:prstGeom prst="rect">
            <a:avLst/>
          </a:prstGeom>
          <a:noFill/>
          <a:ln>
            <a:noFill/>
          </a:ln>
        </p:spPr>
      </p:pic>
      <p:pic>
        <p:nvPicPr>
          <p:cNvPr descr="Image result for soujava" id="214" name="Shape 214"/>
          <p:cNvPicPr preferRelativeResize="0"/>
          <p:nvPr/>
        </p:nvPicPr>
        <p:blipFill>
          <a:blip r:embed="rId8">
            <a:alphaModFix/>
          </a:blip>
          <a:stretch>
            <a:fillRect/>
          </a:stretch>
        </p:blipFill>
        <p:spPr>
          <a:xfrm>
            <a:off x="6153362" y="3704022"/>
            <a:ext cx="1276349" cy="688227"/>
          </a:xfrm>
          <a:prstGeom prst="rect">
            <a:avLst/>
          </a:prstGeom>
          <a:noFill/>
          <a:ln>
            <a:noFill/>
          </a:ln>
        </p:spPr>
      </p:pic>
      <p:pic>
        <p:nvPicPr>
          <p:cNvPr id="215" name="Shape 215"/>
          <p:cNvPicPr preferRelativeResize="0"/>
          <p:nvPr/>
        </p:nvPicPr>
        <p:blipFill>
          <a:blip r:embed="rId9">
            <a:alphaModFix/>
          </a:blip>
          <a:stretch>
            <a:fillRect/>
          </a:stretch>
        </p:blipFill>
        <p:spPr>
          <a:xfrm>
            <a:off x="3597924" y="3374975"/>
            <a:ext cx="1412550" cy="1412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Join the Discussion!</a:t>
            </a:r>
          </a:p>
        </p:txBody>
      </p:sp>
      <p:pic>
        <p:nvPicPr>
          <p:cNvPr id="221" name="Shape 221"/>
          <p:cNvPicPr preferRelativeResize="0"/>
          <p:nvPr/>
        </p:nvPicPr>
        <p:blipFill>
          <a:blip r:embed="rId3">
            <a:alphaModFix/>
          </a:blip>
          <a:stretch>
            <a:fillRect/>
          </a:stretch>
        </p:blipFill>
        <p:spPr>
          <a:xfrm>
            <a:off x="752974" y="1530649"/>
            <a:ext cx="6022402" cy="3214850"/>
          </a:xfrm>
          <a:prstGeom prst="rect">
            <a:avLst/>
          </a:prstGeom>
          <a:noFill/>
          <a:ln>
            <a:noFill/>
          </a:ln>
        </p:spPr>
      </p:pic>
      <p:sp>
        <p:nvSpPr>
          <p:cNvPr id="222" name="Shape 222"/>
          <p:cNvSpPr txBox="1"/>
          <p:nvPr/>
        </p:nvSpPr>
        <p:spPr>
          <a:xfrm>
            <a:off x="311700" y="962950"/>
            <a:ext cx="4515300" cy="410700"/>
          </a:xfrm>
          <a:prstGeom prst="rect">
            <a:avLst/>
          </a:prstGeom>
          <a:noFill/>
          <a:ln>
            <a:noFill/>
          </a:ln>
        </p:spPr>
        <p:txBody>
          <a:bodyPr anchorCtr="0" anchor="t" bIns="91425" lIns="91425" rIns="91425" tIns="91425">
            <a:noAutofit/>
          </a:bodyPr>
          <a:lstStyle/>
          <a:p>
            <a:pPr lvl="0">
              <a:spcBef>
                <a:spcPts val="0"/>
              </a:spcBef>
              <a:buNone/>
            </a:pPr>
            <a:r>
              <a:rPr lang="en" u="sng">
                <a:solidFill>
                  <a:schemeClr val="hlink"/>
                </a:solidFill>
                <a:hlinkClick r:id="rId4"/>
              </a:rPr>
              <a:t>https://groups.google.com/forum/#!forum/microprofile</a:t>
            </a:r>
          </a:p>
          <a:p>
            <a:pPr lv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6" name="Shape 226"/>
        <p:cNvGrpSpPr/>
        <p:nvPr/>
      </p:nvGrpSpPr>
      <p:grpSpPr>
        <a:xfrm>
          <a:off x="0" y="0"/>
          <a:ext cx="0" cy="0"/>
          <a:chOff x="0" y="0"/>
          <a:chExt cx="0" cy="0"/>
        </a:xfrm>
      </p:grpSpPr>
      <p:sp>
        <p:nvSpPr>
          <p:cNvPr id="227" name="Shape 22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Resources</a:t>
            </a:r>
          </a:p>
        </p:txBody>
      </p:sp>
      <p:sp>
        <p:nvSpPr>
          <p:cNvPr id="228" name="Shape 228"/>
          <p:cNvSpPr txBox="1"/>
          <p:nvPr>
            <p:ph idx="1" type="body"/>
          </p:nvPr>
        </p:nvSpPr>
        <p:spPr>
          <a:xfrm>
            <a:off x="311700" y="1152475"/>
            <a:ext cx="8520600" cy="3416400"/>
          </a:xfrm>
          <a:prstGeom prst="rect">
            <a:avLst/>
          </a:prstGeom>
        </p:spPr>
        <p:txBody>
          <a:bodyPr anchorCtr="0" anchor="t" bIns="91425" lIns="91425" rIns="91425" tIns="91425">
            <a:noAutofit/>
          </a:bodyPr>
          <a:lstStyle/>
          <a:p>
            <a:pPr indent="-228600" lvl="0" marL="457200" rtl="0">
              <a:spcBef>
                <a:spcPts val="0"/>
              </a:spcBef>
            </a:pPr>
            <a:r>
              <a:rPr lang="en" u="sng">
                <a:solidFill>
                  <a:schemeClr val="hlink"/>
                </a:solidFill>
                <a:hlinkClick r:id="rId3"/>
              </a:rPr>
              <a:t>MicroProfile.io</a:t>
            </a:r>
            <a:br>
              <a:rPr lang="en"/>
            </a:br>
          </a:p>
          <a:p>
            <a:pPr indent="-228600" lvl="0" marL="457200" rtl="0">
              <a:spcBef>
                <a:spcPts val="0"/>
              </a:spcBef>
            </a:pPr>
            <a:r>
              <a:rPr lang="en"/>
              <a:t>MicroProfile Discussion Forum</a:t>
            </a:r>
            <a:br>
              <a:rPr lang="en"/>
            </a:br>
            <a:r>
              <a:rPr lang="en" sz="1400" u="sng">
                <a:solidFill>
                  <a:schemeClr val="hlink"/>
                </a:solidFill>
                <a:hlinkClick r:id="rId4"/>
              </a:rPr>
              <a:t>bit.ly/MicroProfileForum</a:t>
            </a:r>
            <a:br>
              <a:rPr lang="en" sz="1400"/>
            </a:br>
          </a:p>
          <a:p>
            <a:pPr indent="-317500" lvl="0" marL="457200" rtl="0">
              <a:spcBef>
                <a:spcPts val="0"/>
              </a:spcBef>
              <a:buSzPct val="100000"/>
            </a:pPr>
            <a:r>
              <a:rPr lang="en"/>
              <a:t>MicroProfile Examples</a:t>
            </a:r>
            <a:br>
              <a:rPr lang="en" sz="1400"/>
            </a:br>
            <a:r>
              <a:rPr lang="en" sz="1400" u="sng">
                <a:solidFill>
                  <a:schemeClr val="hlink"/>
                </a:solidFill>
                <a:hlinkClick r:id="rId5"/>
              </a:rPr>
              <a:t>https://github.com/microprofile/microprofile-samples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2" name="Shape 232"/>
        <p:cNvGrpSpPr/>
        <p:nvPr/>
      </p:nvGrpSpPr>
      <p:grpSpPr>
        <a:xfrm>
          <a:off x="0" y="0"/>
          <a:ext cx="0" cy="0"/>
          <a:chOff x="0" y="0"/>
          <a:chExt cx="0" cy="0"/>
        </a:xfrm>
      </p:grpSpPr>
      <p:pic>
        <p:nvPicPr>
          <p:cNvPr id="233" name="Shape 233"/>
          <p:cNvPicPr preferRelativeResize="0"/>
          <p:nvPr/>
        </p:nvPicPr>
        <p:blipFill>
          <a:blip r:embed="rId3">
            <a:alphaModFix/>
          </a:blip>
          <a:stretch>
            <a:fillRect/>
          </a:stretch>
        </p:blipFill>
        <p:spPr>
          <a:xfrm>
            <a:off x="1847937" y="1917994"/>
            <a:ext cx="5448125" cy="1487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 name="Shape 63"/>
        <p:cNvGrpSpPr/>
        <p:nvPr/>
      </p:nvGrpSpPr>
      <p:grpSpPr>
        <a:xfrm>
          <a:off x="0" y="0"/>
          <a:ext cx="0" cy="0"/>
          <a:chOff x="0" y="0"/>
          <a:chExt cx="0" cy="0"/>
        </a:xfrm>
      </p:grpSpPr>
      <p:sp>
        <p:nvSpPr>
          <p:cNvPr id="64" name="Shape 64"/>
          <p:cNvSpPr/>
          <p:nvPr/>
        </p:nvSpPr>
        <p:spPr>
          <a:xfrm>
            <a:off x="311625" y="2885224"/>
            <a:ext cx="8520600" cy="1918199"/>
          </a:xfrm>
          <a:prstGeom prst="roundRect">
            <a:avLst>
              <a:gd fmla="val 16667" name="adj"/>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5" name="Shape 6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Enterprise Java Standards History</a:t>
            </a:r>
          </a:p>
        </p:txBody>
      </p:sp>
      <p:grpSp>
        <p:nvGrpSpPr>
          <p:cNvPr id="66" name="Shape 66"/>
          <p:cNvGrpSpPr/>
          <p:nvPr/>
        </p:nvGrpSpPr>
        <p:grpSpPr>
          <a:xfrm>
            <a:off x="322650" y="1177025"/>
            <a:ext cx="8520600" cy="1603800"/>
            <a:chOff x="322650" y="1100825"/>
            <a:chExt cx="8520600" cy="1603800"/>
          </a:xfrm>
        </p:grpSpPr>
        <p:sp>
          <p:nvSpPr>
            <p:cNvPr id="67" name="Shape 67"/>
            <p:cNvSpPr/>
            <p:nvPr/>
          </p:nvSpPr>
          <p:spPr>
            <a:xfrm>
              <a:off x="322650" y="1100825"/>
              <a:ext cx="8520600" cy="1603800"/>
            </a:xfrm>
            <a:prstGeom prst="roundRect">
              <a:avLst>
                <a:gd fmla="val 16667" name="adj"/>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descr="GlassFish logo" id="68" name="Shape 68"/>
            <p:cNvPicPr preferRelativeResize="0"/>
            <p:nvPr/>
          </p:nvPicPr>
          <p:blipFill>
            <a:blip r:embed="rId3">
              <a:alphaModFix/>
            </a:blip>
            <a:stretch>
              <a:fillRect/>
            </a:stretch>
          </p:blipFill>
          <p:spPr>
            <a:xfrm>
              <a:off x="7274300" y="2147175"/>
              <a:ext cx="793624" cy="363425"/>
            </a:xfrm>
            <a:prstGeom prst="rect">
              <a:avLst/>
            </a:prstGeom>
            <a:noFill/>
            <a:ln>
              <a:noFill/>
            </a:ln>
          </p:spPr>
        </p:pic>
        <p:pic>
          <p:nvPicPr>
            <p:cNvPr descr="Tmax logo" id="69" name="Shape 69"/>
            <p:cNvPicPr preferRelativeResize="0"/>
            <p:nvPr/>
          </p:nvPicPr>
          <p:blipFill>
            <a:blip r:embed="rId4">
              <a:alphaModFix/>
            </a:blip>
            <a:stretch>
              <a:fillRect/>
            </a:stretch>
          </p:blipFill>
          <p:spPr>
            <a:xfrm>
              <a:off x="5612525" y="2223347"/>
              <a:ext cx="1227749" cy="237365"/>
            </a:xfrm>
            <a:prstGeom prst="rect">
              <a:avLst/>
            </a:prstGeom>
            <a:noFill/>
            <a:ln>
              <a:noFill/>
            </a:ln>
          </p:spPr>
        </p:pic>
        <p:pic>
          <p:nvPicPr>
            <p:cNvPr descr="ibm logo" id="70" name="Shape 70"/>
            <p:cNvPicPr preferRelativeResize="0"/>
            <p:nvPr/>
          </p:nvPicPr>
          <p:blipFill>
            <a:blip r:embed="rId5">
              <a:alphaModFix/>
            </a:blip>
            <a:stretch>
              <a:fillRect/>
            </a:stretch>
          </p:blipFill>
          <p:spPr>
            <a:xfrm>
              <a:off x="2933725" y="1396312"/>
              <a:ext cx="790575" cy="285750"/>
            </a:xfrm>
            <a:prstGeom prst="rect">
              <a:avLst/>
            </a:prstGeom>
            <a:noFill/>
            <a:ln>
              <a:noFill/>
            </a:ln>
          </p:spPr>
        </p:pic>
        <p:pic>
          <p:nvPicPr>
            <p:cNvPr descr="jboss eap logo" id="71" name="Shape 71"/>
            <p:cNvPicPr preferRelativeResize="0"/>
            <p:nvPr/>
          </p:nvPicPr>
          <p:blipFill>
            <a:blip r:embed="rId6">
              <a:alphaModFix/>
            </a:blip>
            <a:stretch>
              <a:fillRect/>
            </a:stretch>
          </p:blipFill>
          <p:spPr>
            <a:xfrm>
              <a:off x="2805425" y="2136875"/>
              <a:ext cx="2146075" cy="384034"/>
            </a:xfrm>
            <a:prstGeom prst="rect">
              <a:avLst/>
            </a:prstGeom>
            <a:noFill/>
            <a:ln>
              <a:noFill/>
            </a:ln>
          </p:spPr>
        </p:pic>
        <p:pic>
          <p:nvPicPr>
            <p:cNvPr descr="Oracle WebLogic logo" id="72" name="Shape 72"/>
            <p:cNvPicPr preferRelativeResize="0"/>
            <p:nvPr/>
          </p:nvPicPr>
          <p:blipFill>
            <a:blip r:embed="rId7">
              <a:alphaModFix/>
            </a:blip>
            <a:stretch>
              <a:fillRect/>
            </a:stretch>
          </p:blipFill>
          <p:spPr>
            <a:xfrm>
              <a:off x="3946437" y="1558660"/>
              <a:ext cx="1227750" cy="567251"/>
            </a:xfrm>
            <a:prstGeom prst="rect">
              <a:avLst/>
            </a:prstGeom>
            <a:noFill/>
            <a:ln>
              <a:noFill/>
            </a:ln>
          </p:spPr>
        </p:pic>
        <p:pic>
          <p:nvPicPr>
            <p:cNvPr descr="Wildfly logo" id="73" name="Shape 73"/>
            <p:cNvPicPr preferRelativeResize="0"/>
            <p:nvPr/>
          </p:nvPicPr>
          <p:blipFill>
            <a:blip r:embed="rId8">
              <a:alphaModFix/>
            </a:blip>
            <a:stretch>
              <a:fillRect/>
            </a:stretch>
          </p:blipFill>
          <p:spPr>
            <a:xfrm>
              <a:off x="5285337" y="1234290"/>
              <a:ext cx="657575" cy="494746"/>
            </a:xfrm>
            <a:prstGeom prst="rect">
              <a:avLst/>
            </a:prstGeom>
            <a:noFill/>
            <a:ln>
              <a:noFill/>
            </a:ln>
          </p:spPr>
        </p:pic>
        <p:pic>
          <p:nvPicPr>
            <p:cNvPr descr="fujistu-logo" id="74" name="Shape 74"/>
            <p:cNvPicPr preferRelativeResize="0"/>
            <p:nvPr/>
          </p:nvPicPr>
          <p:blipFill>
            <a:blip r:embed="rId9">
              <a:alphaModFix/>
            </a:blip>
            <a:stretch>
              <a:fillRect/>
            </a:stretch>
          </p:blipFill>
          <p:spPr>
            <a:xfrm>
              <a:off x="7870952" y="1614194"/>
              <a:ext cx="793625" cy="492070"/>
            </a:xfrm>
            <a:prstGeom prst="rect">
              <a:avLst/>
            </a:prstGeom>
            <a:noFill/>
            <a:ln>
              <a:noFill/>
            </a:ln>
          </p:spPr>
        </p:pic>
        <p:pic>
          <p:nvPicPr>
            <p:cNvPr id="75" name="Shape 75"/>
            <p:cNvPicPr preferRelativeResize="0"/>
            <p:nvPr/>
          </p:nvPicPr>
          <p:blipFill>
            <a:blip r:embed="rId10">
              <a:alphaModFix/>
            </a:blip>
            <a:stretch>
              <a:fillRect/>
            </a:stretch>
          </p:blipFill>
          <p:spPr>
            <a:xfrm>
              <a:off x="7167125" y="1319100"/>
              <a:ext cx="1227750" cy="178020"/>
            </a:xfrm>
            <a:prstGeom prst="rect">
              <a:avLst/>
            </a:prstGeom>
            <a:noFill/>
            <a:ln>
              <a:noFill/>
            </a:ln>
          </p:spPr>
        </p:pic>
        <p:pic>
          <p:nvPicPr>
            <p:cNvPr descr="apache-feather-small" id="76" name="Shape 76"/>
            <p:cNvPicPr preferRelativeResize="0"/>
            <p:nvPr/>
          </p:nvPicPr>
          <p:blipFill>
            <a:blip r:embed="rId11">
              <a:alphaModFix/>
            </a:blip>
            <a:stretch>
              <a:fillRect/>
            </a:stretch>
          </p:blipFill>
          <p:spPr>
            <a:xfrm>
              <a:off x="6196562" y="1698300"/>
              <a:ext cx="1077726" cy="323850"/>
            </a:xfrm>
            <a:prstGeom prst="rect">
              <a:avLst/>
            </a:prstGeom>
            <a:noFill/>
            <a:ln>
              <a:noFill/>
            </a:ln>
          </p:spPr>
        </p:pic>
        <p:pic>
          <p:nvPicPr>
            <p:cNvPr descr="Image result for java community process" id="77" name="Shape 77"/>
            <p:cNvPicPr preferRelativeResize="0"/>
            <p:nvPr/>
          </p:nvPicPr>
          <p:blipFill>
            <a:blip r:embed="rId12">
              <a:alphaModFix/>
            </a:blip>
            <a:stretch>
              <a:fillRect/>
            </a:stretch>
          </p:blipFill>
          <p:spPr>
            <a:xfrm>
              <a:off x="465000" y="1319100"/>
              <a:ext cx="2146068" cy="1046375"/>
            </a:xfrm>
            <a:prstGeom prst="rect">
              <a:avLst/>
            </a:prstGeom>
            <a:noFill/>
            <a:ln>
              <a:noFill/>
            </a:ln>
          </p:spPr>
        </p:pic>
      </p:grpSp>
      <p:cxnSp>
        <p:nvCxnSpPr>
          <p:cNvPr id="78" name="Shape 78"/>
          <p:cNvCxnSpPr/>
          <p:nvPr/>
        </p:nvCxnSpPr>
        <p:spPr>
          <a:xfrm>
            <a:off x="569400" y="4011950"/>
            <a:ext cx="6870600" cy="0"/>
          </a:xfrm>
          <a:prstGeom prst="straightConnector1">
            <a:avLst/>
          </a:prstGeom>
          <a:noFill/>
          <a:ln cap="flat" cmpd="sng" w="19050">
            <a:solidFill>
              <a:schemeClr val="dk2"/>
            </a:solidFill>
            <a:prstDash val="solid"/>
            <a:round/>
            <a:headEnd len="lg" w="lg" type="none"/>
            <a:tailEnd len="lg" w="lg" type="none"/>
          </a:ln>
        </p:spPr>
      </p:cxnSp>
      <p:cxnSp>
        <p:nvCxnSpPr>
          <p:cNvPr id="79" name="Shape 79"/>
          <p:cNvCxnSpPr/>
          <p:nvPr/>
        </p:nvCxnSpPr>
        <p:spPr>
          <a:xfrm rot="10800000">
            <a:off x="1673025" y="3281725"/>
            <a:ext cx="0" cy="730800"/>
          </a:xfrm>
          <a:prstGeom prst="straightConnector1">
            <a:avLst/>
          </a:prstGeom>
          <a:noFill/>
          <a:ln cap="flat" cmpd="sng" w="19050">
            <a:solidFill>
              <a:schemeClr val="dk2"/>
            </a:solidFill>
            <a:prstDash val="solid"/>
            <a:round/>
            <a:headEnd len="lg" w="lg" type="none"/>
            <a:tailEnd len="lg" w="lg" type="none"/>
          </a:ln>
        </p:spPr>
      </p:cxnSp>
      <p:sp>
        <p:nvSpPr>
          <p:cNvPr id="80" name="Shape 80"/>
          <p:cNvSpPr txBox="1"/>
          <p:nvPr/>
        </p:nvSpPr>
        <p:spPr>
          <a:xfrm>
            <a:off x="1216675" y="2920625"/>
            <a:ext cx="1005900" cy="332100"/>
          </a:xfrm>
          <a:prstGeom prst="rect">
            <a:avLst/>
          </a:prstGeom>
          <a:noFill/>
          <a:ln>
            <a:noFill/>
          </a:ln>
        </p:spPr>
        <p:txBody>
          <a:bodyPr anchorCtr="0" anchor="t" bIns="91425" lIns="91425" rIns="91425" tIns="91425">
            <a:noAutofit/>
          </a:bodyPr>
          <a:lstStyle/>
          <a:p>
            <a:pPr lvl="0" rtl="0">
              <a:spcBef>
                <a:spcPts val="0"/>
              </a:spcBef>
              <a:buNone/>
            </a:pPr>
            <a:r>
              <a:rPr lang="en"/>
              <a:t>J2EE 1.2</a:t>
            </a:r>
          </a:p>
        </p:txBody>
      </p:sp>
      <p:cxnSp>
        <p:nvCxnSpPr>
          <p:cNvPr id="81" name="Shape 81"/>
          <p:cNvCxnSpPr/>
          <p:nvPr/>
        </p:nvCxnSpPr>
        <p:spPr>
          <a:xfrm flipH="1" rot="10800000">
            <a:off x="1862375" y="3281450"/>
            <a:ext cx="740100" cy="740100"/>
          </a:xfrm>
          <a:prstGeom prst="straightConnector1">
            <a:avLst/>
          </a:prstGeom>
          <a:noFill/>
          <a:ln cap="flat" cmpd="sng" w="19050">
            <a:solidFill>
              <a:schemeClr val="dk2"/>
            </a:solidFill>
            <a:prstDash val="solid"/>
            <a:round/>
            <a:headEnd len="lg" w="lg" type="none"/>
            <a:tailEnd len="lg" w="lg" type="none"/>
          </a:ln>
        </p:spPr>
      </p:cxnSp>
      <p:sp>
        <p:nvSpPr>
          <p:cNvPr id="82" name="Shape 82"/>
          <p:cNvSpPr txBox="1"/>
          <p:nvPr/>
        </p:nvSpPr>
        <p:spPr>
          <a:xfrm>
            <a:off x="2137765" y="2920625"/>
            <a:ext cx="1005900" cy="332100"/>
          </a:xfrm>
          <a:prstGeom prst="rect">
            <a:avLst/>
          </a:prstGeom>
          <a:noFill/>
          <a:ln>
            <a:noFill/>
          </a:ln>
        </p:spPr>
        <p:txBody>
          <a:bodyPr anchorCtr="0" anchor="t" bIns="91425" lIns="91425" rIns="91425" tIns="91425">
            <a:noAutofit/>
          </a:bodyPr>
          <a:lstStyle/>
          <a:p>
            <a:pPr lvl="0" rtl="0">
              <a:spcBef>
                <a:spcPts val="0"/>
              </a:spcBef>
              <a:buNone/>
            </a:pPr>
            <a:r>
              <a:rPr lang="en"/>
              <a:t>J2EE 1.3</a:t>
            </a:r>
          </a:p>
        </p:txBody>
      </p:sp>
      <p:cxnSp>
        <p:nvCxnSpPr>
          <p:cNvPr id="83" name="Shape 83"/>
          <p:cNvCxnSpPr/>
          <p:nvPr/>
        </p:nvCxnSpPr>
        <p:spPr>
          <a:xfrm flipH="1" rot="10800000">
            <a:off x="2299600" y="3281975"/>
            <a:ext cx="1245900" cy="719400"/>
          </a:xfrm>
          <a:prstGeom prst="straightConnector1">
            <a:avLst/>
          </a:prstGeom>
          <a:noFill/>
          <a:ln cap="flat" cmpd="sng" w="19050">
            <a:solidFill>
              <a:schemeClr val="dk2"/>
            </a:solidFill>
            <a:prstDash val="solid"/>
            <a:round/>
            <a:headEnd len="lg" w="lg" type="none"/>
            <a:tailEnd len="lg" w="lg" type="none"/>
          </a:ln>
        </p:spPr>
      </p:cxnSp>
      <p:sp>
        <p:nvSpPr>
          <p:cNvPr id="84" name="Shape 84"/>
          <p:cNvSpPr txBox="1"/>
          <p:nvPr/>
        </p:nvSpPr>
        <p:spPr>
          <a:xfrm>
            <a:off x="3089000" y="2920625"/>
            <a:ext cx="1005900" cy="332100"/>
          </a:xfrm>
          <a:prstGeom prst="rect">
            <a:avLst/>
          </a:prstGeom>
          <a:noFill/>
          <a:ln>
            <a:noFill/>
          </a:ln>
        </p:spPr>
        <p:txBody>
          <a:bodyPr anchorCtr="0" anchor="t" bIns="91425" lIns="91425" rIns="91425" tIns="91425">
            <a:noAutofit/>
          </a:bodyPr>
          <a:lstStyle/>
          <a:p>
            <a:pPr lvl="0" rtl="0">
              <a:spcBef>
                <a:spcPts val="0"/>
              </a:spcBef>
              <a:buNone/>
            </a:pPr>
            <a:r>
              <a:rPr lang="en"/>
              <a:t>J2EE 1.4</a:t>
            </a:r>
          </a:p>
        </p:txBody>
      </p:sp>
      <p:cxnSp>
        <p:nvCxnSpPr>
          <p:cNvPr id="85" name="Shape 85"/>
          <p:cNvCxnSpPr/>
          <p:nvPr/>
        </p:nvCxnSpPr>
        <p:spPr>
          <a:xfrm flipH="1" rot="10800000">
            <a:off x="3219875" y="3281825"/>
            <a:ext cx="1392300" cy="721200"/>
          </a:xfrm>
          <a:prstGeom prst="straightConnector1">
            <a:avLst/>
          </a:prstGeom>
          <a:noFill/>
          <a:ln cap="flat" cmpd="sng" w="19050">
            <a:solidFill>
              <a:schemeClr val="dk2"/>
            </a:solidFill>
            <a:prstDash val="solid"/>
            <a:round/>
            <a:headEnd len="lg" w="lg" type="none"/>
            <a:tailEnd len="lg" w="lg" type="none"/>
          </a:ln>
        </p:spPr>
      </p:cxnSp>
      <p:sp>
        <p:nvSpPr>
          <p:cNvPr id="86" name="Shape 86"/>
          <p:cNvSpPr txBox="1"/>
          <p:nvPr/>
        </p:nvSpPr>
        <p:spPr>
          <a:xfrm>
            <a:off x="4155800" y="2920625"/>
            <a:ext cx="1005900" cy="332100"/>
          </a:xfrm>
          <a:prstGeom prst="rect">
            <a:avLst/>
          </a:prstGeom>
          <a:noFill/>
          <a:ln>
            <a:noFill/>
          </a:ln>
        </p:spPr>
        <p:txBody>
          <a:bodyPr anchorCtr="0" anchor="t" bIns="91425" lIns="91425" rIns="91425" tIns="91425">
            <a:noAutofit/>
          </a:bodyPr>
          <a:lstStyle/>
          <a:p>
            <a:pPr lvl="0" rtl="0">
              <a:spcBef>
                <a:spcPts val="0"/>
              </a:spcBef>
              <a:buNone/>
            </a:pPr>
            <a:r>
              <a:rPr lang="en"/>
              <a:t>Java EE 5</a:t>
            </a:r>
          </a:p>
        </p:txBody>
      </p:sp>
      <p:cxnSp>
        <p:nvCxnSpPr>
          <p:cNvPr id="87" name="Shape 87"/>
          <p:cNvCxnSpPr/>
          <p:nvPr/>
        </p:nvCxnSpPr>
        <p:spPr>
          <a:xfrm flipH="1" rot="10800000">
            <a:off x="4130900" y="3282025"/>
            <a:ext cx="1563300" cy="730500"/>
          </a:xfrm>
          <a:prstGeom prst="straightConnector1">
            <a:avLst/>
          </a:prstGeom>
          <a:noFill/>
          <a:ln cap="flat" cmpd="sng" w="19050">
            <a:solidFill>
              <a:schemeClr val="dk2"/>
            </a:solidFill>
            <a:prstDash val="solid"/>
            <a:round/>
            <a:headEnd len="lg" w="lg" type="none"/>
            <a:tailEnd len="lg" w="lg" type="none"/>
          </a:ln>
        </p:spPr>
      </p:cxnSp>
      <p:sp>
        <p:nvSpPr>
          <p:cNvPr id="88" name="Shape 88"/>
          <p:cNvSpPr txBox="1"/>
          <p:nvPr/>
        </p:nvSpPr>
        <p:spPr>
          <a:xfrm>
            <a:off x="5237900" y="2920900"/>
            <a:ext cx="1005900" cy="332100"/>
          </a:xfrm>
          <a:prstGeom prst="rect">
            <a:avLst/>
          </a:prstGeom>
          <a:noFill/>
          <a:ln>
            <a:noFill/>
          </a:ln>
        </p:spPr>
        <p:txBody>
          <a:bodyPr anchorCtr="0" anchor="t" bIns="91425" lIns="91425" rIns="91425" tIns="91425">
            <a:noAutofit/>
          </a:bodyPr>
          <a:lstStyle/>
          <a:p>
            <a:pPr lvl="0" rtl="0">
              <a:spcBef>
                <a:spcPts val="0"/>
              </a:spcBef>
              <a:buNone/>
            </a:pPr>
            <a:r>
              <a:rPr lang="en"/>
              <a:t>Java EE 6</a:t>
            </a:r>
          </a:p>
        </p:txBody>
      </p:sp>
      <p:cxnSp>
        <p:nvCxnSpPr>
          <p:cNvPr id="89" name="Shape 89"/>
          <p:cNvCxnSpPr/>
          <p:nvPr/>
        </p:nvCxnSpPr>
        <p:spPr>
          <a:xfrm flipH="1" rot="10800000">
            <a:off x="5478450" y="3282025"/>
            <a:ext cx="1419000" cy="730500"/>
          </a:xfrm>
          <a:prstGeom prst="straightConnector1">
            <a:avLst/>
          </a:prstGeom>
          <a:noFill/>
          <a:ln cap="flat" cmpd="sng" w="19050">
            <a:solidFill>
              <a:schemeClr val="dk2"/>
            </a:solidFill>
            <a:prstDash val="solid"/>
            <a:round/>
            <a:headEnd len="lg" w="lg" type="none"/>
            <a:tailEnd len="lg" w="lg" type="none"/>
          </a:ln>
        </p:spPr>
      </p:cxnSp>
      <p:sp>
        <p:nvSpPr>
          <p:cNvPr id="90" name="Shape 90"/>
          <p:cNvSpPr txBox="1"/>
          <p:nvPr/>
        </p:nvSpPr>
        <p:spPr>
          <a:xfrm>
            <a:off x="6440950" y="2920900"/>
            <a:ext cx="1005900" cy="332100"/>
          </a:xfrm>
          <a:prstGeom prst="rect">
            <a:avLst/>
          </a:prstGeom>
          <a:noFill/>
          <a:ln>
            <a:noFill/>
          </a:ln>
        </p:spPr>
        <p:txBody>
          <a:bodyPr anchorCtr="0" anchor="t" bIns="91425" lIns="91425" rIns="91425" tIns="91425">
            <a:noAutofit/>
          </a:bodyPr>
          <a:lstStyle/>
          <a:p>
            <a:pPr lvl="0" rtl="0">
              <a:spcBef>
                <a:spcPts val="0"/>
              </a:spcBef>
              <a:buNone/>
            </a:pPr>
            <a:r>
              <a:rPr lang="en"/>
              <a:t>Java EE 7</a:t>
            </a:r>
          </a:p>
        </p:txBody>
      </p:sp>
      <p:cxnSp>
        <p:nvCxnSpPr>
          <p:cNvPr id="91" name="Shape 91"/>
          <p:cNvCxnSpPr/>
          <p:nvPr/>
        </p:nvCxnSpPr>
        <p:spPr>
          <a:xfrm flipH="1" rot="10800000">
            <a:off x="7062125" y="3282075"/>
            <a:ext cx="1097700" cy="493200"/>
          </a:xfrm>
          <a:prstGeom prst="straightConnector1">
            <a:avLst/>
          </a:prstGeom>
          <a:noFill/>
          <a:ln cap="flat" cmpd="sng" w="19050">
            <a:solidFill>
              <a:schemeClr val="dk2"/>
            </a:solidFill>
            <a:prstDash val="dot"/>
            <a:round/>
            <a:headEnd len="lg" w="lg" type="none"/>
            <a:tailEnd len="lg" w="lg" type="none"/>
          </a:ln>
        </p:spPr>
      </p:cxnSp>
      <p:sp>
        <p:nvSpPr>
          <p:cNvPr id="92" name="Shape 92"/>
          <p:cNvSpPr txBox="1"/>
          <p:nvPr/>
        </p:nvSpPr>
        <p:spPr>
          <a:xfrm>
            <a:off x="7703675" y="2920900"/>
            <a:ext cx="1005900" cy="332100"/>
          </a:xfrm>
          <a:prstGeom prst="rect">
            <a:avLst/>
          </a:prstGeom>
          <a:noFill/>
          <a:ln>
            <a:noFill/>
          </a:ln>
        </p:spPr>
        <p:txBody>
          <a:bodyPr anchorCtr="0" anchor="t" bIns="91425" lIns="91425" rIns="91425" tIns="91425">
            <a:noAutofit/>
          </a:bodyPr>
          <a:lstStyle/>
          <a:p>
            <a:pPr lvl="0" rtl="0">
              <a:spcBef>
                <a:spcPts val="0"/>
              </a:spcBef>
              <a:buNone/>
            </a:pPr>
            <a:r>
              <a:rPr lang="en"/>
              <a:t>Java EE 8</a:t>
            </a:r>
          </a:p>
        </p:txBody>
      </p:sp>
      <p:sp>
        <p:nvSpPr>
          <p:cNvPr id="93" name="Shape 93"/>
          <p:cNvSpPr txBox="1"/>
          <p:nvPr/>
        </p:nvSpPr>
        <p:spPr>
          <a:xfrm>
            <a:off x="1045575" y="2854750"/>
            <a:ext cx="5466300" cy="637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94" name="Shape 94"/>
          <p:cNvSpPr txBox="1"/>
          <p:nvPr/>
        </p:nvSpPr>
        <p:spPr>
          <a:xfrm>
            <a:off x="1302975" y="3930722"/>
            <a:ext cx="740100" cy="513600"/>
          </a:xfrm>
          <a:prstGeom prst="rect">
            <a:avLst/>
          </a:prstGeom>
          <a:noFill/>
          <a:ln>
            <a:noFill/>
          </a:ln>
        </p:spPr>
        <p:txBody>
          <a:bodyPr anchorCtr="0" anchor="t" bIns="91425" lIns="91425" rIns="91425" tIns="91425">
            <a:noAutofit/>
          </a:bodyPr>
          <a:lstStyle/>
          <a:p>
            <a:pPr lvl="0" rtl="0">
              <a:spcBef>
                <a:spcPts val="0"/>
              </a:spcBef>
              <a:buNone/>
            </a:pPr>
            <a:r>
              <a:rPr lang="en" sz="1800"/>
              <a:t>2000</a:t>
            </a:r>
          </a:p>
        </p:txBody>
      </p:sp>
      <p:sp>
        <p:nvSpPr>
          <p:cNvPr id="95" name="Shape 95"/>
          <p:cNvSpPr txBox="1"/>
          <p:nvPr/>
        </p:nvSpPr>
        <p:spPr>
          <a:xfrm>
            <a:off x="2729387" y="3930722"/>
            <a:ext cx="740100" cy="513600"/>
          </a:xfrm>
          <a:prstGeom prst="rect">
            <a:avLst/>
          </a:prstGeom>
          <a:noFill/>
          <a:ln>
            <a:noFill/>
          </a:ln>
        </p:spPr>
        <p:txBody>
          <a:bodyPr anchorCtr="0" anchor="t" bIns="91425" lIns="91425" rIns="91425" tIns="91425">
            <a:noAutofit/>
          </a:bodyPr>
          <a:lstStyle/>
          <a:p>
            <a:pPr lvl="0" rtl="0">
              <a:spcBef>
                <a:spcPts val="0"/>
              </a:spcBef>
              <a:buNone/>
            </a:pPr>
            <a:r>
              <a:rPr lang="en" sz="1800"/>
              <a:t>2005</a:t>
            </a:r>
          </a:p>
        </p:txBody>
      </p:sp>
      <p:sp>
        <p:nvSpPr>
          <p:cNvPr id="96" name="Shape 96"/>
          <p:cNvSpPr txBox="1"/>
          <p:nvPr/>
        </p:nvSpPr>
        <p:spPr>
          <a:xfrm>
            <a:off x="4059837" y="3930722"/>
            <a:ext cx="740100" cy="513600"/>
          </a:xfrm>
          <a:prstGeom prst="rect">
            <a:avLst/>
          </a:prstGeom>
          <a:noFill/>
          <a:ln>
            <a:noFill/>
          </a:ln>
        </p:spPr>
        <p:txBody>
          <a:bodyPr anchorCtr="0" anchor="t" bIns="91425" lIns="91425" rIns="91425" tIns="91425">
            <a:noAutofit/>
          </a:bodyPr>
          <a:lstStyle/>
          <a:p>
            <a:pPr lvl="0" rtl="0">
              <a:spcBef>
                <a:spcPts val="0"/>
              </a:spcBef>
              <a:buNone/>
            </a:pPr>
            <a:r>
              <a:rPr lang="en" sz="1800"/>
              <a:t>2010</a:t>
            </a:r>
          </a:p>
        </p:txBody>
      </p:sp>
      <p:sp>
        <p:nvSpPr>
          <p:cNvPr id="97" name="Shape 97"/>
          <p:cNvSpPr txBox="1"/>
          <p:nvPr/>
        </p:nvSpPr>
        <p:spPr>
          <a:xfrm>
            <a:off x="5522687" y="3917622"/>
            <a:ext cx="740100" cy="513600"/>
          </a:xfrm>
          <a:prstGeom prst="rect">
            <a:avLst/>
          </a:prstGeom>
          <a:noFill/>
          <a:ln>
            <a:noFill/>
          </a:ln>
        </p:spPr>
        <p:txBody>
          <a:bodyPr anchorCtr="0" anchor="t" bIns="91425" lIns="91425" rIns="91425" tIns="91425">
            <a:noAutofit/>
          </a:bodyPr>
          <a:lstStyle/>
          <a:p>
            <a:pPr lvl="0" rtl="0">
              <a:spcBef>
                <a:spcPts val="0"/>
              </a:spcBef>
              <a:buNone/>
            </a:pPr>
            <a:r>
              <a:rPr lang="en" sz="1800"/>
              <a:t>2015</a:t>
            </a:r>
          </a:p>
        </p:txBody>
      </p:sp>
      <p:sp>
        <p:nvSpPr>
          <p:cNvPr id="98" name="Shape 98"/>
          <p:cNvSpPr txBox="1"/>
          <p:nvPr/>
        </p:nvSpPr>
        <p:spPr>
          <a:xfrm>
            <a:off x="6821937" y="3930722"/>
            <a:ext cx="740100" cy="513600"/>
          </a:xfrm>
          <a:prstGeom prst="rect">
            <a:avLst/>
          </a:prstGeom>
          <a:noFill/>
          <a:ln>
            <a:noFill/>
          </a:ln>
        </p:spPr>
        <p:txBody>
          <a:bodyPr anchorCtr="0" anchor="t" bIns="91425" lIns="91425" rIns="91425" tIns="91425">
            <a:noAutofit/>
          </a:bodyPr>
          <a:lstStyle/>
          <a:p>
            <a:pPr lvl="0" rtl="0">
              <a:spcBef>
                <a:spcPts val="0"/>
              </a:spcBef>
              <a:buNone/>
            </a:pPr>
            <a:r>
              <a:rPr lang="en" sz="1800"/>
              <a:t>2020</a:t>
            </a:r>
          </a:p>
        </p:txBody>
      </p:sp>
      <p:sp>
        <p:nvSpPr>
          <p:cNvPr id="99" name="Shape 99"/>
          <p:cNvSpPr txBox="1"/>
          <p:nvPr/>
        </p:nvSpPr>
        <p:spPr>
          <a:xfrm>
            <a:off x="560175" y="4230775"/>
            <a:ext cx="921300" cy="572700"/>
          </a:xfrm>
          <a:prstGeom prst="rect">
            <a:avLst/>
          </a:prstGeom>
          <a:noFill/>
          <a:ln>
            <a:noFill/>
          </a:ln>
        </p:spPr>
        <p:txBody>
          <a:bodyPr anchorCtr="0" anchor="t" bIns="91425" lIns="91425" rIns="91425" tIns="91425">
            <a:noAutofit/>
          </a:bodyPr>
          <a:lstStyle/>
          <a:p>
            <a:pPr lvl="0" rtl="0" algn="ctr">
              <a:spcBef>
                <a:spcPts val="0"/>
              </a:spcBef>
              <a:buNone/>
            </a:pPr>
            <a:r>
              <a:rPr lang="en">
                <a:solidFill>
                  <a:srgbClr val="0000FF"/>
                </a:solidFill>
              </a:rPr>
              <a:t>Release</a:t>
            </a:r>
            <a:br>
              <a:rPr lang="en">
                <a:solidFill>
                  <a:srgbClr val="0000FF"/>
                </a:solidFill>
              </a:rPr>
            </a:br>
            <a:r>
              <a:rPr lang="en">
                <a:solidFill>
                  <a:srgbClr val="0000FF"/>
                </a:solidFill>
              </a:rPr>
              <a:t>Cadence</a:t>
            </a:r>
          </a:p>
        </p:txBody>
      </p:sp>
      <p:grpSp>
        <p:nvGrpSpPr>
          <p:cNvPr id="100" name="Shape 100"/>
          <p:cNvGrpSpPr/>
          <p:nvPr/>
        </p:nvGrpSpPr>
        <p:grpSpPr>
          <a:xfrm>
            <a:off x="1622770" y="4354725"/>
            <a:ext cx="218828" cy="227700"/>
            <a:chOff x="1641750" y="4659525"/>
            <a:chExt cx="218828" cy="227700"/>
          </a:xfrm>
        </p:grpSpPr>
        <p:cxnSp>
          <p:nvCxnSpPr>
            <p:cNvPr id="101" name="Shape 101"/>
            <p:cNvCxnSpPr/>
            <p:nvPr/>
          </p:nvCxnSpPr>
          <p:spPr>
            <a:xfrm>
              <a:off x="1641750" y="4659525"/>
              <a:ext cx="0" cy="227700"/>
            </a:xfrm>
            <a:prstGeom prst="straightConnector1">
              <a:avLst/>
            </a:prstGeom>
            <a:noFill/>
            <a:ln cap="flat" cmpd="sng" w="19050">
              <a:solidFill>
                <a:srgbClr val="0000FF"/>
              </a:solidFill>
              <a:prstDash val="solid"/>
              <a:round/>
              <a:headEnd len="lg" w="lg" type="none"/>
              <a:tailEnd len="lg" w="lg" type="none"/>
            </a:ln>
          </p:spPr>
        </p:cxnSp>
        <p:cxnSp>
          <p:nvCxnSpPr>
            <p:cNvPr id="102" name="Shape 102"/>
            <p:cNvCxnSpPr/>
            <p:nvPr/>
          </p:nvCxnSpPr>
          <p:spPr>
            <a:xfrm>
              <a:off x="1860578" y="4659525"/>
              <a:ext cx="0" cy="227700"/>
            </a:xfrm>
            <a:prstGeom prst="straightConnector1">
              <a:avLst/>
            </a:prstGeom>
            <a:noFill/>
            <a:ln cap="flat" cmpd="sng" w="19050">
              <a:solidFill>
                <a:srgbClr val="0000FF"/>
              </a:solidFill>
              <a:prstDash val="solid"/>
              <a:round/>
              <a:headEnd len="lg" w="lg" type="none"/>
              <a:tailEnd len="lg" w="lg" type="none"/>
            </a:ln>
          </p:spPr>
        </p:cxnSp>
        <p:cxnSp>
          <p:nvCxnSpPr>
            <p:cNvPr id="103" name="Shape 103"/>
            <p:cNvCxnSpPr/>
            <p:nvPr/>
          </p:nvCxnSpPr>
          <p:spPr>
            <a:xfrm>
              <a:off x="1644555" y="4887225"/>
              <a:ext cx="215400" cy="0"/>
            </a:xfrm>
            <a:prstGeom prst="straightConnector1">
              <a:avLst/>
            </a:prstGeom>
            <a:noFill/>
            <a:ln cap="flat" cmpd="sng" w="19050">
              <a:solidFill>
                <a:srgbClr val="0000FF"/>
              </a:solidFill>
              <a:prstDash val="solid"/>
              <a:round/>
              <a:headEnd len="lg" w="lg" type="none"/>
              <a:tailEnd len="lg" w="lg" type="none"/>
            </a:ln>
          </p:spPr>
        </p:cxnSp>
      </p:grpSp>
      <p:cxnSp>
        <p:nvCxnSpPr>
          <p:cNvPr id="104" name="Shape 104"/>
          <p:cNvCxnSpPr/>
          <p:nvPr/>
        </p:nvCxnSpPr>
        <p:spPr>
          <a:xfrm>
            <a:off x="1879839" y="4354725"/>
            <a:ext cx="0" cy="227700"/>
          </a:xfrm>
          <a:prstGeom prst="straightConnector1">
            <a:avLst/>
          </a:prstGeom>
          <a:noFill/>
          <a:ln cap="flat" cmpd="sng" w="19050">
            <a:solidFill>
              <a:srgbClr val="0000FF"/>
            </a:solidFill>
            <a:prstDash val="solid"/>
            <a:round/>
            <a:headEnd len="lg" w="lg" type="none"/>
            <a:tailEnd len="lg" w="lg" type="none"/>
          </a:ln>
        </p:spPr>
      </p:cxnSp>
      <p:cxnSp>
        <p:nvCxnSpPr>
          <p:cNvPr id="105" name="Shape 105"/>
          <p:cNvCxnSpPr/>
          <p:nvPr/>
        </p:nvCxnSpPr>
        <p:spPr>
          <a:xfrm>
            <a:off x="2299080" y="4354725"/>
            <a:ext cx="0" cy="227700"/>
          </a:xfrm>
          <a:prstGeom prst="straightConnector1">
            <a:avLst/>
          </a:prstGeom>
          <a:noFill/>
          <a:ln cap="flat" cmpd="sng" w="19050">
            <a:solidFill>
              <a:srgbClr val="0000FF"/>
            </a:solidFill>
            <a:prstDash val="solid"/>
            <a:round/>
            <a:headEnd len="lg" w="lg" type="none"/>
            <a:tailEnd len="lg" w="lg" type="none"/>
          </a:ln>
        </p:spPr>
      </p:cxnSp>
      <p:cxnSp>
        <p:nvCxnSpPr>
          <p:cNvPr id="106" name="Shape 106"/>
          <p:cNvCxnSpPr/>
          <p:nvPr/>
        </p:nvCxnSpPr>
        <p:spPr>
          <a:xfrm>
            <a:off x="1882645" y="4582425"/>
            <a:ext cx="423300" cy="0"/>
          </a:xfrm>
          <a:prstGeom prst="straightConnector1">
            <a:avLst/>
          </a:prstGeom>
          <a:noFill/>
          <a:ln cap="flat" cmpd="sng" w="19050">
            <a:solidFill>
              <a:srgbClr val="0000FF"/>
            </a:solidFill>
            <a:prstDash val="solid"/>
            <a:round/>
            <a:headEnd len="lg" w="lg" type="none"/>
            <a:tailEnd len="lg" w="lg" type="none"/>
          </a:ln>
        </p:spPr>
      </p:cxnSp>
      <p:cxnSp>
        <p:nvCxnSpPr>
          <p:cNvPr id="107" name="Shape 107"/>
          <p:cNvCxnSpPr/>
          <p:nvPr/>
        </p:nvCxnSpPr>
        <p:spPr>
          <a:xfrm>
            <a:off x="2337039" y="4354725"/>
            <a:ext cx="0" cy="227700"/>
          </a:xfrm>
          <a:prstGeom prst="straightConnector1">
            <a:avLst/>
          </a:prstGeom>
          <a:noFill/>
          <a:ln cap="flat" cmpd="sng" w="19050">
            <a:solidFill>
              <a:srgbClr val="0000FF"/>
            </a:solidFill>
            <a:prstDash val="solid"/>
            <a:round/>
            <a:headEnd len="lg" w="lg" type="none"/>
            <a:tailEnd len="lg" w="lg" type="none"/>
          </a:ln>
        </p:spPr>
      </p:cxnSp>
      <p:cxnSp>
        <p:nvCxnSpPr>
          <p:cNvPr id="108" name="Shape 108"/>
          <p:cNvCxnSpPr/>
          <p:nvPr/>
        </p:nvCxnSpPr>
        <p:spPr>
          <a:xfrm>
            <a:off x="3194500" y="4354725"/>
            <a:ext cx="0" cy="227700"/>
          </a:xfrm>
          <a:prstGeom prst="straightConnector1">
            <a:avLst/>
          </a:prstGeom>
          <a:noFill/>
          <a:ln cap="flat" cmpd="sng" w="19050">
            <a:solidFill>
              <a:srgbClr val="0000FF"/>
            </a:solidFill>
            <a:prstDash val="solid"/>
            <a:round/>
            <a:headEnd len="lg" w="lg" type="none"/>
            <a:tailEnd len="lg" w="lg" type="none"/>
          </a:ln>
        </p:spPr>
      </p:cxnSp>
      <p:cxnSp>
        <p:nvCxnSpPr>
          <p:cNvPr id="109" name="Shape 109"/>
          <p:cNvCxnSpPr/>
          <p:nvPr/>
        </p:nvCxnSpPr>
        <p:spPr>
          <a:xfrm>
            <a:off x="2339845" y="4582425"/>
            <a:ext cx="858300" cy="0"/>
          </a:xfrm>
          <a:prstGeom prst="straightConnector1">
            <a:avLst/>
          </a:prstGeom>
          <a:noFill/>
          <a:ln cap="flat" cmpd="sng" w="19050">
            <a:solidFill>
              <a:srgbClr val="0000FF"/>
            </a:solidFill>
            <a:prstDash val="solid"/>
            <a:round/>
            <a:headEnd len="lg" w="lg" type="none"/>
            <a:tailEnd len="lg" w="lg" type="none"/>
          </a:ln>
        </p:spPr>
      </p:cxnSp>
      <p:cxnSp>
        <p:nvCxnSpPr>
          <p:cNvPr id="110" name="Shape 110"/>
          <p:cNvCxnSpPr/>
          <p:nvPr/>
        </p:nvCxnSpPr>
        <p:spPr>
          <a:xfrm>
            <a:off x="3232460" y="4354725"/>
            <a:ext cx="0" cy="227700"/>
          </a:xfrm>
          <a:prstGeom prst="straightConnector1">
            <a:avLst/>
          </a:prstGeom>
          <a:noFill/>
          <a:ln cap="flat" cmpd="sng" w="19050">
            <a:solidFill>
              <a:srgbClr val="0000FF"/>
            </a:solidFill>
            <a:prstDash val="solid"/>
            <a:round/>
            <a:headEnd len="lg" w="lg" type="none"/>
            <a:tailEnd len="lg" w="lg" type="none"/>
          </a:ln>
        </p:spPr>
      </p:cxnSp>
      <p:cxnSp>
        <p:nvCxnSpPr>
          <p:cNvPr id="111" name="Shape 111"/>
          <p:cNvCxnSpPr/>
          <p:nvPr/>
        </p:nvCxnSpPr>
        <p:spPr>
          <a:xfrm>
            <a:off x="4099410" y="4354725"/>
            <a:ext cx="0" cy="227700"/>
          </a:xfrm>
          <a:prstGeom prst="straightConnector1">
            <a:avLst/>
          </a:prstGeom>
          <a:noFill/>
          <a:ln cap="flat" cmpd="sng" w="19050">
            <a:solidFill>
              <a:srgbClr val="0000FF"/>
            </a:solidFill>
            <a:prstDash val="solid"/>
            <a:round/>
            <a:headEnd len="lg" w="lg" type="none"/>
            <a:tailEnd len="lg" w="lg" type="none"/>
          </a:ln>
        </p:spPr>
      </p:cxnSp>
      <p:cxnSp>
        <p:nvCxnSpPr>
          <p:cNvPr id="112" name="Shape 112"/>
          <p:cNvCxnSpPr/>
          <p:nvPr/>
        </p:nvCxnSpPr>
        <p:spPr>
          <a:xfrm>
            <a:off x="3235265" y="4582425"/>
            <a:ext cx="864299" cy="0"/>
          </a:xfrm>
          <a:prstGeom prst="straightConnector1">
            <a:avLst/>
          </a:prstGeom>
          <a:noFill/>
          <a:ln cap="flat" cmpd="sng" w="19050">
            <a:solidFill>
              <a:srgbClr val="0000FF"/>
            </a:solidFill>
            <a:prstDash val="solid"/>
            <a:round/>
            <a:headEnd len="lg" w="lg" type="none"/>
            <a:tailEnd len="lg" w="lg" type="none"/>
          </a:ln>
        </p:spPr>
      </p:cxnSp>
      <p:cxnSp>
        <p:nvCxnSpPr>
          <p:cNvPr id="113" name="Shape 113"/>
          <p:cNvCxnSpPr/>
          <p:nvPr/>
        </p:nvCxnSpPr>
        <p:spPr>
          <a:xfrm>
            <a:off x="4146860" y="4354725"/>
            <a:ext cx="0" cy="227700"/>
          </a:xfrm>
          <a:prstGeom prst="straightConnector1">
            <a:avLst/>
          </a:prstGeom>
          <a:noFill/>
          <a:ln cap="flat" cmpd="sng" w="19050">
            <a:solidFill>
              <a:srgbClr val="0000FF"/>
            </a:solidFill>
            <a:prstDash val="solid"/>
            <a:round/>
            <a:headEnd len="lg" w="lg" type="none"/>
            <a:tailEnd len="lg" w="lg" type="none"/>
          </a:ln>
        </p:spPr>
      </p:cxnSp>
      <p:cxnSp>
        <p:nvCxnSpPr>
          <p:cNvPr id="114" name="Shape 114"/>
          <p:cNvCxnSpPr/>
          <p:nvPr/>
        </p:nvCxnSpPr>
        <p:spPr>
          <a:xfrm>
            <a:off x="5452031" y="4354725"/>
            <a:ext cx="0" cy="227700"/>
          </a:xfrm>
          <a:prstGeom prst="straightConnector1">
            <a:avLst/>
          </a:prstGeom>
          <a:noFill/>
          <a:ln cap="flat" cmpd="sng" w="19050">
            <a:solidFill>
              <a:srgbClr val="0000FF"/>
            </a:solidFill>
            <a:prstDash val="solid"/>
            <a:round/>
            <a:headEnd len="lg" w="lg" type="none"/>
            <a:tailEnd len="lg" w="lg" type="none"/>
          </a:ln>
        </p:spPr>
      </p:cxnSp>
      <p:cxnSp>
        <p:nvCxnSpPr>
          <p:cNvPr id="115" name="Shape 115"/>
          <p:cNvCxnSpPr/>
          <p:nvPr/>
        </p:nvCxnSpPr>
        <p:spPr>
          <a:xfrm>
            <a:off x="4149665" y="4582425"/>
            <a:ext cx="1307100" cy="0"/>
          </a:xfrm>
          <a:prstGeom prst="straightConnector1">
            <a:avLst/>
          </a:prstGeom>
          <a:noFill/>
          <a:ln cap="flat" cmpd="sng" w="19050">
            <a:solidFill>
              <a:srgbClr val="0000FF"/>
            </a:solidFill>
            <a:prstDash val="solid"/>
            <a:round/>
            <a:headEnd len="lg" w="lg" type="none"/>
            <a:tailEnd len="lg" w="lg" type="none"/>
          </a:ln>
        </p:spPr>
      </p:cxnSp>
      <p:cxnSp>
        <p:nvCxnSpPr>
          <p:cNvPr id="116" name="Shape 116"/>
          <p:cNvCxnSpPr/>
          <p:nvPr/>
        </p:nvCxnSpPr>
        <p:spPr>
          <a:xfrm>
            <a:off x="5499199" y="4354725"/>
            <a:ext cx="0" cy="227700"/>
          </a:xfrm>
          <a:prstGeom prst="straightConnector1">
            <a:avLst/>
          </a:prstGeom>
          <a:noFill/>
          <a:ln cap="flat" cmpd="sng" w="19050">
            <a:solidFill>
              <a:srgbClr val="0000FF"/>
            </a:solidFill>
            <a:prstDash val="solid"/>
            <a:round/>
            <a:headEnd len="lg" w="lg" type="none"/>
            <a:tailEnd len="lg" w="lg" type="none"/>
          </a:ln>
        </p:spPr>
      </p:cxnSp>
      <p:cxnSp>
        <p:nvCxnSpPr>
          <p:cNvPr id="117" name="Shape 117"/>
          <p:cNvCxnSpPr/>
          <p:nvPr/>
        </p:nvCxnSpPr>
        <p:spPr>
          <a:xfrm>
            <a:off x="5502004" y="4582425"/>
            <a:ext cx="1254899" cy="0"/>
          </a:xfrm>
          <a:prstGeom prst="straightConnector1">
            <a:avLst/>
          </a:prstGeom>
          <a:noFill/>
          <a:ln cap="flat" cmpd="sng" w="19050">
            <a:solidFill>
              <a:srgbClr val="0000FF"/>
            </a:solidFill>
            <a:prstDash val="dot"/>
            <a:round/>
            <a:headEnd len="lg" w="lg" type="none"/>
            <a:tailEnd len="lg" w="lg"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p:nvPr/>
        </p:nvSpPr>
        <p:spPr>
          <a:xfrm>
            <a:off x="706150" y="3197725"/>
            <a:ext cx="7779300" cy="1603800"/>
          </a:xfrm>
          <a:prstGeom prst="roundRect">
            <a:avLst>
              <a:gd fmla="val 16667" name="adj"/>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3" name="Shape 123"/>
          <p:cNvSpPr/>
          <p:nvPr/>
        </p:nvSpPr>
        <p:spPr>
          <a:xfrm>
            <a:off x="706150" y="1368925"/>
            <a:ext cx="7779300" cy="1603800"/>
          </a:xfrm>
          <a:prstGeom prst="roundRect">
            <a:avLst>
              <a:gd fmla="val 16667" name="adj"/>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24" name="Shape 12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Fundamental Shifts in Computing</a:t>
            </a:r>
          </a:p>
        </p:txBody>
      </p:sp>
      <p:sp>
        <p:nvSpPr>
          <p:cNvPr id="125" name="Shape 125"/>
          <p:cNvSpPr txBox="1"/>
          <p:nvPr>
            <p:ph idx="1" type="body"/>
          </p:nvPr>
        </p:nvSpPr>
        <p:spPr>
          <a:xfrm>
            <a:off x="4047700" y="3652000"/>
            <a:ext cx="4360800" cy="1431300"/>
          </a:xfrm>
          <a:prstGeom prst="rect">
            <a:avLst/>
          </a:prstGeom>
        </p:spPr>
        <p:txBody>
          <a:bodyPr anchorCtr="0" anchor="t" bIns="91425" lIns="91425" rIns="91425" tIns="91425">
            <a:noAutofit/>
          </a:bodyPr>
          <a:lstStyle/>
          <a:p>
            <a:pPr indent="-317500" lvl="0" marL="457200" marR="0" rtl="0" algn="l">
              <a:lnSpc>
                <a:spcPct val="115000"/>
              </a:lnSpc>
              <a:spcBef>
                <a:spcPts val="0"/>
              </a:spcBef>
              <a:spcAft>
                <a:spcPts val="1600"/>
              </a:spcAft>
              <a:buSzPct val="100000"/>
            </a:pPr>
            <a:r>
              <a:rPr lang="en" sz="1400"/>
              <a:t>Deliver new features more quickly</a:t>
            </a:r>
          </a:p>
          <a:p>
            <a:pPr indent="-317500" lvl="0" marL="457200" marR="0" rtl="0" algn="l">
              <a:lnSpc>
                <a:spcPct val="115000"/>
              </a:lnSpc>
              <a:spcBef>
                <a:spcPts val="0"/>
              </a:spcBef>
              <a:spcAft>
                <a:spcPts val="1600"/>
              </a:spcAft>
              <a:buSzPct val="100000"/>
            </a:pPr>
            <a:r>
              <a:rPr lang="en" sz="1400"/>
              <a:t>Smaller, more agile teams</a:t>
            </a:r>
          </a:p>
          <a:p>
            <a:pPr indent="-317500" lvl="0" marL="457200" marR="0" rtl="0" algn="l">
              <a:lnSpc>
                <a:spcPct val="115000"/>
              </a:lnSpc>
              <a:spcBef>
                <a:spcPts val="0"/>
              </a:spcBef>
              <a:spcAft>
                <a:spcPts val="1600"/>
              </a:spcAft>
              <a:buSzPct val="100000"/>
            </a:pPr>
            <a:r>
              <a:rPr lang="en" sz="1400"/>
              <a:t>Deliver business features as discrete services</a:t>
            </a:r>
          </a:p>
          <a:p>
            <a:pPr indent="-317500" lvl="0" marL="457200" marR="0" rtl="0" algn="l">
              <a:lnSpc>
                <a:spcPct val="115000"/>
              </a:lnSpc>
              <a:spcBef>
                <a:spcPts val="0"/>
              </a:spcBef>
              <a:spcAft>
                <a:spcPts val="1600"/>
              </a:spcAft>
              <a:buSzPct val="100000"/>
            </a:pPr>
            <a:r>
              <a:rPr lang="en" sz="1400"/>
              <a:t>Scale services independently</a:t>
            </a:r>
          </a:p>
        </p:txBody>
      </p:sp>
      <p:pic>
        <p:nvPicPr>
          <p:cNvPr id="126" name="Shape 126"/>
          <p:cNvPicPr preferRelativeResize="0"/>
          <p:nvPr/>
        </p:nvPicPr>
        <p:blipFill>
          <a:blip r:embed="rId3">
            <a:alphaModFix/>
          </a:blip>
          <a:stretch>
            <a:fillRect/>
          </a:stretch>
        </p:blipFill>
        <p:spPr>
          <a:xfrm>
            <a:off x="4802750" y="1662925"/>
            <a:ext cx="1788491" cy="1172199"/>
          </a:xfrm>
          <a:prstGeom prst="rect">
            <a:avLst/>
          </a:prstGeom>
          <a:noFill/>
          <a:ln>
            <a:noFill/>
          </a:ln>
        </p:spPr>
      </p:pic>
      <p:sp>
        <p:nvSpPr>
          <p:cNvPr id="127" name="Shape 127"/>
          <p:cNvSpPr txBox="1"/>
          <p:nvPr>
            <p:ph idx="1" type="body"/>
          </p:nvPr>
        </p:nvSpPr>
        <p:spPr>
          <a:xfrm>
            <a:off x="706150" y="1749925"/>
            <a:ext cx="3655200" cy="1172100"/>
          </a:xfrm>
          <a:prstGeom prst="rect">
            <a:avLst/>
          </a:prstGeom>
        </p:spPr>
        <p:txBody>
          <a:bodyPr anchorCtr="0" anchor="t" bIns="91425" lIns="91425" rIns="91425" tIns="91425">
            <a:noAutofit/>
          </a:bodyPr>
          <a:lstStyle/>
          <a:p>
            <a:pPr indent="-317500" lvl="0" marL="457200" marR="0" rtl="0" algn="l">
              <a:lnSpc>
                <a:spcPct val="115000"/>
              </a:lnSpc>
              <a:spcBef>
                <a:spcPts val="0"/>
              </a:spcBef>
              <a:spcAft>
                <a:spcPts val="1600"/>
              </a:spcAft>
              <a:buClr>
                <a:schemeClr val="dk2"/>
              </a:buClr>
              <a:buSzPct val="100000"/>
              <a:buFont typeface="Arial"/>
            </a:pPr>
            <a:r>
              <a:rPr lang="en" sz="1400"/>
              <a:t>Reduce time to market</a:t>
            </a:r>
          </a:p>
          <a:p>
            <a:pPr indent="-317500" lvl="0" marL="457200" marR="0" rtl="0" algn="l">
              <a:lnSpc>
                <a:spcPct val="115000"/>
              </a:lnSpc>
              <a:spcBef>
                <a:spcPts val="0"/>
              </a:spcBef>
              <a:spcAft>
                <a:spcPts val="1600"/>
              </a:spcAft>
              <a:buClr>
                <a:schemeClr val="dk2"/>
              </a:buClr>
              <a:buSzPct val="100000"/>
              <a:buFont typeface="Arial"/>
            </a:pPr>
            <a:r>
              <a:rPr lang="en" sz="1400"/>
              <a:t>Address unpredictable loads</a:t>
            </a:r>
          </a:p>
          <a:p>
            <a:pPr indent="-317500" lvl="0" marL="457200" rtl="0">
              <a:spcBef>
                <a:spcPts val="0"/>
              </a:spcBef>
              <a:buSzPct val="100000"/>
            </a:pPr>
            <a:r>
              <a:rPr lang="en" sz="1400"/>
              <a:t>Pay as you go</a:t>
            </a:r>
          </a:p>
          <a:p>
            <a:pPr indent="-317500" lvl="0" marL="457200" rtl="0">
              <a:spcBef>
                <a:spcPts val="0"/>
              </a:spcBef>
              <a:buSzPct val="100000"/>
            </a:pPr>
            <a:r>
              <a:rPr lang="en" sz="1400"/>
              <a:t>Containerization</a:t>
            </a:r>
          </a:p>
        </p:txBody>
      </p:sp>
      <p:pic>
        <p:nvPicPr>
          <p:cNvPr id="128" name="Shape 128"/>
          <p:cNvPicPr preferRelativeResize="0"/>
          <p:nvPr/>
        </p:nvPicPr>
        <p:blipFill>
          <a:blip r:embed="rId4">
            <a:alphaModFix/>
          </a:blip>
          <a:stretch>
            <a:fillRect/>
          </a:stretch>
        </p:blipFill>
        <p:spPr>
          <a:xfrm>
            <a:off x="1304100" y="3583000"/>
            <a:ext cx="1079902" cy="1172202"/>
          </a:xfrm>
          <a:prstGeom prst="rect">
            <a:avLst/>
          </a:prstGeom>
          <a:noFill/>
          <a:ln>
            <a:noFill/>
          </a:ln>
        </p:spPr>
      </p:pic>
      <p:sp>
        <p:nvSpPr>
          <p:cNvPr id="129" name="Shape 129"/>
          <p:cNvSpPr txBox="1"/>
          <p:nvPr/>
        </p:nvSpPr>
        <p:spPr>
          <a:xfrm>
            <a:off x="1460900" y="1368925"/>
            <a:ext cx="923100" cy="401100"/>
          </a:xfrm>
          <a:prstGeom prst="rect">
            <a:avLst/>
          </a:prstGeom>
          <a:noFill/>
          <a:ln>
            <a:noFill/>
          </a:ln>
        </p:spPr>
        <p:txBody>
          <a:bodyPr anchorCtr="0" anchor="t" bIns="91425" lIns="91425" rIns="91425" tIns="91425">
            <a:noAutofit/>
          </a:bodyPr>
          <a:lstStyle/>
          <a:p>
            <a:pPr lvl="0">
              <a:spcBef>
                <a:spcPts val="0"/>
              </a:spcBef>
              <a:buNone/>
            </a:pPr>
            <a:r>
              <a:rPr lang="en" sz="1800"/>
              <a:t>Cloud</a:t>
            </a:r>
          </a:p>
        </p:txBody>
      </p:sp>
      <p:sp>
        <p:nvSpPr>
          <p:cNvPr id="130" name="Shape 130"/>
          <p:cNvSpPr txBox="1"/>
          <p:nvPr/>
        </p:nvSpPr>
        <p:spPr>
          <a:xfrm>
            <a:off x="4943850" y="3250900"/>
            <a:ext cx="1585500" cy="401100"/>
          </a:xfrm>
          <a:prstGeom prst="rect">
            <a:avLst/>
          </a:prstGeom>
          <a:noFill/>
          <a:ln>
            <a:noFill/>
          </a:ln>
        </p:spPr>
        <p:txBody>
          <a:bodyPr anchorCtr="0" anchor="t" bIns="91425" lIns="91425" rIns="91425" tIns="91425">
            <a:noAutofit/>
          </a:bodyPr>
          <a:lstStyle/>
          <a:p>
            <a:pPr lvl="0" rtl="0">
              <a:spcBef>
                <a:spcPts val="0"/>
              </a:spcBef>
              <a:buNone/>
            </a:pPr>
            <a:r>
              <a:rPr lang="en" sz="1800"/>
              <a:t>Microservices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MicroProfile Background</a:t>
            </a:r>
          </a:p>
        </p:txBody>
      </p:sp>
      <p:sp>
        <p:nvSpPr>
          <p:cNvPr id="136" name="Shape 136"/>
          <p:cNvSpPr txBox="1"/>
          <p:nvPr/>
        </p:nvSpPr>
        <p:spPr>
          <a:xfrm>
            <a:off x="311700" y="1152475"/>
            <a:ext cx="8520600" cy="37158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spcAft>
                <a:spcPts val="1600"/>
              </a:spcAft>
              <a:buClr>
                <a:srgbClr val="595959"/>
              </a:buClr>
              <a:buSzPct val="100000"/>
            </a:pPr>
            <a:r>
              <a:rPr lang="en" sz="1800">
                <a:solidFill>
                  <a:srgbClr val="595959"/>
                </a:solidFill>
              </a:rPr>
              <a:t>Began as a collection of independent discussions</a:t>
            </a:r>
          </a:p>
          <a:p>
            <a:pPr indent="-228600" lvl="1" marL="914400" rtl="0">
              <a:lnSpc>
                <a:spcPct val="115000"/>
              </a:lnSpc>
              <a:spcBef>
                <a:spcPts val="0"/>
              </a:spcBef>
              <a:spcAft>
                <a:spcPts val="1600"/>
              </a:spcAft>
              <a:buClr>
                <a:srgbClr val="595959"/>
              </a:buClr>
            </a:pPr>
            <a:r>
              <a:rPr lang="en">
                <a:solidFill>
                  <a:srgbClr val="595959"/>
                </a:solidFill>
              </a:rPr>
              <a:t>Many innovative “microservices” efforts in existing Java EE projects</a:t>
            </a:r>
          </a:p>
          <a:p>
            <a:pPr indent="-228600" lvl="2" marL="1371600" rtl="0">
              <a:lnSpc>
                <a:spcPct val="115000"/>
              </a:lnSpc>
              <a:spcBef>
                <a:spcPts val="0"/>
              </a:spcBef>
              <a:spcAft>
                <a:spcPts val="1600"/>
              </a:spcAft>
              <a:buClr>
                <a:srgbClr val="595959"/>
              </a:buClr>
            </a:pPr>
            <a:r>
              <a:rPr lang="en" u="sng">
                <a:solidFill>
                  <a:schemeClr val="hlink"/>
                </a:solidFill>
                <a:hlinkClick r:id="rId3"/>
              </a:rPr>
              <a:t>WildFly Swarm</a:t>
            </a:r>
          </a:p>
          <a:p>
            <a:pPr indent="-228600" lvl="2" marL="1371600" rtl="0">
              <a:lnSpc>
                <a:spcPct val="115000"/>
              </a:lnSpc>
              <a:spcBef>
                <a:spcPts val="0"/>
              </a:spcBef>
              <a:spcAft>
                <a:spcPts val="1600"/>
              </a:spcAft>
              <a:buClr>
                <a:srgbClr val="595959"/>
              </a:buClr>
            </a:pPr>
            <a:r>
              <a:rPr lang="en" u="sng">
                <a:solidFill>
                  <a:schemeClr val="hlink"/>
                </a:solidFill>
                <a:hlinkClick r:id="rId4"/>
              </a:rPr>
              <a:t>WebSphere Liberty</a:t>
            </a:r>
          </a:p>
          <a:p>
            <a:pPr indent="-228600" lvl="2" marL="1371600" rtl="0">
              <a:lnSpc>
                <a:spcPct val="115000"/>
              </a:lnSpc>
              <a:spcBef>
                <a:spcPts val="0"/>
              </a:spcBef>
              <a:spcAft>
                <a:spcPts val="1600"/>
              </a:spcAft>
              <a:buClr>
                <a:srgbClr val="595959"/>
              </a:buClr>
            </a:pPr>
            <a:r>
              <a:rPr lang="en" u="sng">
                <a:solidFill>
                  <a:schemeClr val="hlink"/>
                </a:solidFill>
                <a:hlinkClick r:id="rId5"/>
              </a:rPr>
              <a:t>Payara</a:t>
            </a:r>
          </a:p>
          <a:p>
            <a:pPr indent="-228600" lvl="2" marL="1371600" rtl="0">
              <a:lnSpc>
                <a:spcPct val="115000"/>
              </a:lnSpc>
              <a:spcBef>
                <a:spcPts val="0"/>
              </a:spcBef>
              <a:spcAft>
                <a:spcPts val="1600"/>
              </a:spcAft>
              <a:buClr>
                <a:srgbClr val="595959"/>
              </a:buClr>
            </a:pPr>
            <a:r>
              <a:rPr lang="en" u="sng">
                <a:solidFill>
                  <a:schemeClr val="hlink"/>
                </a:solidFill>
                <a:hlinkClick r:id="rId6"/>
              </a:rPr>
              <a:t>TomEE</a:t>
            </a:r>
          </a:p>
          <a:p>
            <a:pPr indent="-228600" lvl="1" marL="914400" rtl="0">
              <a:lnSpc>
                <a:spcPct val="115000"/>
              </a:lnSpc>
              <a:spcBef>
                <a:spcPts val="0"/>
              </a:spcBef>
              <a:spcAft>
                <a:spcPts val="1600"/>
              </a:spcAft>
              <a:buClr>
                <a:srgbClr val="595959"/>
              </a:buClr>
            </a:pPr>
            <a:r>
              <a:rPr lang="en">
                <a:solidFill>
                  <a:srgbClr val="595959"/>
                </a:solidFill>
              </a:rPr>
              <a:t>Projects already l</a:t>
            </a:r>
            <a:r>
              <a:rPr lang="en">
                <a:solidFill>
                  <a:srgbClr val="595959"/>
                </a:solidFill>
              </a:rPr>
              <a:t>everaging</a:t>
            </a:r>
            <a:r>
              <a:rPr lang="en">
                <a:solidFill>
                  <a:srgbClr val="595959"/>
                </a:solidFill>
              </a:rPr>
              <a:t> both Java EE and non-Java EE technologies</a:t>
            </a:r>
          </a:p>
          <a:p>
            <a:pPr indent="-228600" lvl="1" marL="914400" rtl="0">
              <a:lnSpc>
                <a:spcPct val="115000"/>
              </a:lnSpc>
              <a:spcBef>
                <a:spcPts val="0"/>
              </a:spcBef>
              <a:spcAft>
                <a:spcPts val="1600"/>
              </a:spcAft>
              <a:buClr>
                <a:srgbClr val="595959"/>
              </a:buClr>
            </a:pPr>
            <a:r>
              <a:rPr lang="en">
                <a:solidFill>
                  <a:srgbClr val="595959"/>
                </a:solidFill>
              </a:rPr>
              <a:t>Creating</a:t>
            </a:r>
            <a:r>
              <a:rPr lang="en">
                <a:solidFill>
                  <a:srgbClr val="595959"/>
                </a:solidFill>
              </a:rPr>
              <a:t> new features/capabilities to address microservices architectures</a:t>
            </a:r>
            <a:br>
              <a:rPr lang="en" sz="1800">
                <a:solidFill>
                  <a:srgbClr val="595959"/>
                </a:solidFill>
              </a:rPr>
            </a:br>
          </a:p>
          <a:p>
            <a:pPr indent="-342900" lvl="0" marL="457200" rtl="0">
              <a:lnSpc>
                <a:spcPct val="115000"/>
              </a:lnSpc>
              <a:spcBef>
                <a:spcPts val="0"/>
              </a:spcBef>
              <a:spcAft>
                <a:spcPts val="1600"/>
              </a:spcAft>
              <a:buClr>
                <a:srgbClr val="595959"/>
              </a:buClr>
              <a:buSzPct val="100000"/>
            </a:pPr>
            <a:r>
              <a:rPr lang="en" sz="1800">
                <a:solidFill>
                  <a:srgbClr val="595959"/>
                </a:solidFill>
              </a:rPr>
              <a:t>Quickly realized there is common ground</a:t>
            </a:r>
            <a:br>
              <a:rPr lang="en" sz="1800">
                <a:solidFill>
                  <a:srgbClr val="595959"/>
                </a:solidFill>
              </a:rPr>
            </a:br>
          </a:p>
          <a:p>
            <a:pPr indent="-342900" lvl="0" marL="457200" rtl="0">
              <a:lnSpc>
                <a:spcPct val="115000"/>
              </a:lnSpc>
              <a:spcBef>
                <a:spcPts val="0"/>
              </a:spcBef>
              <a:spcAft>
                <a:spcPts val="1600"/>
              </a:spcAft>
              <a:buClr>
                <a:srgbClr val="595959"/>
              </a:buClr>
              <a:buSzPct val="100000"/>
            </a:pPr>
            <a:r>
              <a:rPr lang="en" sz="1800">
                <a:solidFill>
                  <a:schemeClr val="dk2"/>
                </a:solidFill>
              </a:rPr>
              <a:t>Java EE technologies are already being used for microservices,</a:t>
            </a:r>
            <a:br>
              <a:rPr lang="en" sz="1800">
                <a:solidFill>
                  <a:schemeClr val="dk2"/>
                </a:solidFill>
              </a:rPr>
            </a:br>
            <a:r>
              <a:rPr i="1" lang="en" sz="1800" u="sng">
                <a:solidFill>
                  <a:schemeClr val="dk2"/>
                </a:solidFill>
              </a:rPr>
              <a:t>but we can do better</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MicroProfile Release Philosophy </a:t>
            </a:r>
          </a:p>
        </p:txBody>
      </p:sp>
      <p:sp>
        <p:nvSpPr>
          <p:cNvPr id="142" name="Shape 142"/>
          <p:cNvSpPr txBox="1"/>
          <p:nvPr/>
        </p:nvSpPr>
        <p:spPr>
          <a:xfrm>
            <a:off x="811450" y="1671297"/>
            <a:ext cx="1405500" cy="434400"/>
          </a:xfrm>
          <a:prstGeom prst="rect">
            <a:avLst/>
          </a:prstGeom>
          <a:noFill/>
          <a:ln>
            <a:noFill/>
          </a:ln>
        </p:spPr>
        <p:txBody>
          <a:bodyPr anchorCtr="0" anchor="t" bIns="91425" lIns="91425" rIns="91425" tIns="91425">
            <a:noAutofit/>
          </a:bodyPr>
          <a:lstStyle/>
          <a:p>
            <a:pPr lvl="0" algn="ctr">
              <a:spcBef>
                <a:spcPts val="0"/>
              </a:spcBef>
              <a:buNone/>
            </a:pPr>
            <a:r>
              <a:rPr lang="en" sz="1800"/>
              <a:t>Release 1.0</a:t>
            </a:r>
          </a:p>
        </p:txBody>
      </p:sp>
      <p:grpSp>
        <p:nvGrpSpPr>
          <p:cNvPr id="143" name="Shape 143"/>
          <p:cNvGrpSpPr/>
          <p:nvPr/>
        </p:nvGrpSpPr>
        <p:grpSpPr>
          <a:xfrm>
            <a:off x="893250" y="2628637"/>
            <a:ext cx="1186200" cy="976125"/>
            <a:chOff x="893250" y="2837100"/>
            <a:chExt cx="1186200" cy="976125"/>
          </a:xfrm>
        </p:grpSpPr>
        <p:sp>
          <p:nvSpPr>
            <p:cNvPr id="144" name="Shape 144"/>
            <p:cNvSpPr/>
            <p:nvPr/>
          </p:nvSpPr>
          <p:spPr>
            <a:xfrm>
              <a:off x="1010375" y="2837100"/>
              <a:ext cx="981600" cy="948900"/>
            </a:xfrm>
            <a:prstGeom prst="roundRect">
              <a:avLst>
                <a:gd fmla="val 16667" name="adj"/>
              </a:avLst>
            </a:prstGeom>
            <a:no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45" name="Shape 145"/>
            <p:cNvSpPr txBox="1"/>
            <p:nvPr/>
          </p:nvSpPr>
          <p:spPr>
            <a:xfrm>
              <a:off x="893250" y="2921325"/>
              <a:ext cx="1186200" cy="891900"/>
            </a:xfrm>
            <a:prstGeom prst="rect">
              <a:avLst/>
            </a:prstGeom>
            <a:noFill/>
            <a:ln>
              <a:noFill/>
            </a:ln>
          </p:spPr>
          <p:txBody>
            <a:bodyPr anchorCtr="0" anchor="ctr" bIns="91425" lIns="91425" rIns="91425" tIns="91425">
              <a:noAutofit/>
            </a:bodyPr>
            <a:lstStyle/>
            <a:p>
              <a:pPr lvl="0" rtl="0" algn="ctr">
                <a:lnSpc>
                  <a:spcPct val="115000"/>
                </a:lnSpc>
                <a:spcBef>
                  <a:spcPts val="0"/>
                </a:spcBef>
                <a:spcAft>
                  <a:spcPts val="1600"/>
                </a:spcAft>
                <a:buNone/>
              </a:pPr>
              <a:r>
                <a:rPr lang="en">
                  <a:solidFill>
                    <a:schemeClr val="dk2"/>
                  </a:solidFill>
                </a:rPr>
                <a:t>JAX-RS</a:t>
              </a:r>
              <a:br>
                <a:rPr lang="en">
                  <a:solidFill>
                    <a:schemeClr val="dk2"/>
                  </a:solidFill>
                </a:rPr>
              </a:br>
              <a:r>
                <a:rPr lang="en">
                  <a:solidFill>
                    <a:schemeClr val="dk2"/>
                  </a:solidFill>
                </a:rPr>
                <a:t>CDI</a:t>
              </a:r>
              <a:br>
                <a:rPr lang="en">
                  <a:solidFill>
                    <a:schemeClr val="dk2"/>
                  </a:solidFill>
                </a:rPr>
              </a:br>
              <a:r>
                <a:rPr lang="en">
                  <a:solidFill>
                    <a:schemeClr val="dk2"/>
                  </a:solidFill>
                </a:rPr>
                <a:t>JSON-P</a:t>
              </a:r>
            </a:p>
          </p:txBody>
        </p:sp>
      </p:grpSp>
      <p:sp>
        <p:nvSpPr>
          <p:cNvPr id="146" name="Shape 146"/>
          <p:cNvSpPr txBox="1"/>
          <p:nvPr/>
        </p:nvSpPr>
        <p:spPr>
          <a:xfrm>
            <a:off x="4590950" y="1513501"/>
            <a:ext cx="1997700" cy="641400"/>
          </a:xfrm>
          <a:prstGeom prst="rect">
            <a:avLst/>
          </a:prstGeom>
          <a:noFill/>
          <a:ln>
            <a:noFill/>
          </a:ln>
        </p:spPr>
        <p:txBody>
          <a:bodyPr anchorCtr="0" anchor="t" bIns="91425" lIns="91425" rIns="91425" tIns="91425">
            <a:noAutofit/>
          </a:bodyPr>
          <a:lstStyle/>
          <a:p>
            <a:pPr lvl="0" algn="ctr">
              <a:spcBef>
                <a:spcPts val="0"/>
              </a:spcBef>
              <a:buNone/>
            </a:pPr>
            <a:r>
              <a:rPr lang="en" sz="1800"/>
              <a:t>Build</a:t>
            </a:r>
            <a:br>
              <a:rPr lang="en" sz="1800"/>
            </a:br>
            <a:r>
              <a:rPr lang="en" sz="1800"/>
              <a:t>consensus</a:t>
            </a:r>
          </a:p>
        </p:txBody>
      </p:sp>
      <p:pic>
        <p:nvPicPr>
          <p:cNvPr id="147" name="Shape 147"/>
          <p:cNvPicPr preferRelativeResize="0"/>
          <p:nvPr/>
        </p:nvPicPr>
        <p:blipFill>
          <a:blip r:embed="rId3">
            <a:alphaModFix/>
          </a:blip>
          <a:stretch>
            <a:fillRect/>
          </a:stretch>
        </p:blipFill>
        <p:spPr>
          <a:xfrm>
            <a:off x="7399750" y="2603513"/>
            <a:ext cx="919474" cy="1026372"/>
          </a:xfrm>
          <a:prstGeom prst="rect">
            <a:avLst/>
          </a:prstGeom>
          <a:noFill/>
          <a:ln>
            <a:noFill/>
          </a:ln>
        </p:spPr>
      </p:pic>
      <p:sp>
        <p:nvSpPr>
          <p:cNvPr id="148" name="Shape 148"/>
          <p:cNvSpPr txBox="1"/>
          <p:nvPr/>
        </p:nvSpPr>
        <p:spPr>
          <a:xfrm>
            <a:off x="7013425" y="1665897"/>
            <a:ext cx="1597800" cy="439800"/>
          </a:xfrm>
          <a:prstGeom prst="rect">
            <a:avLst/>
          </a:prstGeom>
          <a:noFill/>
          <a:ln>
            <a:noFill/>
          </a:ln>
        </p:spPr>
        <p:txBody>
          <a:bodyPr anchorCtr="0" anchor="t" bIns="91425" lIns="91425" rIns="91425" tIns="91425">
            <a:noAutofit/>
          </a:bodyPr>
          <a:lstStyle/>
          <a:p>
            <a:pPr lvl="0" rtl="0" algn="ctr">
              <a:spcBef>
                <a:spcPts val="0"/>
              </a:spcBef>
              <a:buNone/>
            </a:pPr>
            <a:r>
              <a:rPr lang="en" sz="1800"/>
              <a:t>Standardize</a:t>
            </a:r>
          </a:p>
        </p:txBody>
      </p:sp>
      <p:sp>
        <p:nvSpPr>
          <p:cNvPr id="149" name="Shape 149"/>
          <p:cNvSpPr txBox="1"/>
          <p:nvPr/>
        </p:nvSpPr>
        <p:spPr>
          <a:xfrm>
            <a:off x="2555725" y="1464297"/>
            <a:ext cx="1694400" cy="641399"/>
          </a:xfrm>
          <a:prstGeom prst="rect">
            <a:avLst/>
          </a:prstGeom>
          <a:noFill/>
          <a:ln>
            <a:noFill/>
          </a:ln>
        </p:spPr>
        <p:txBody>
          <a:bodyPr anchorCtr="0" anchor="t" bIns="91425" lIns="91425" rIns="91425" tIns="91425">
            <a:noAutofit/>
          </a:bodyPr>
          <a:lstStyle/>
          <a:p>
            <a:pPr lvl="0" algn="ctr">
              <a:spcBef>
                <a:spcPts val="0"/>
              </a:spcBef>
              <a:buNone/>
            </a:pPr>
            <a:r>
              <a:rPr lang="en" sz="1800"/>
              <a:t>Rapidly iterate</a:t>
            </a:r>
            <a:br>
              <a:rPr lang="en" sz="1800"/>
            </a:br>
            <a:r>
              <a:rPr lang="en" sz="1800"/>
              <a:t>and innovate</a:t>
            </a:r>
          </a:p>
        </p:txBody>
      </p:sp>
      <p:pic>
        <p:nvPicPr>
          <p:cNvPr id="150" name="Shape 150"/>
          <p:cNvPicPr preferRelativeResize="0"/>
          <p:nvPr/>
        </p:nvPicPr>
        <p:blipFill>
          <a:blip r:embed="rId4">
            <a:alphaModFix/>
          </a:blip>
          <a:stretch>
            <a:fillRect/>
          </a:stretch>
        </p:blipFill>
        <p:spPr>
          <a:xfrm>
            <a:off x="2841869" y="2549174"/>
            <a:ext cx="1184910" cy="1135050"/>
          </a:xfrm>
          <a:prstGeom prst="rect">
            <a:avLst/>
          </a:prstGeom>
          <a:noFill/>
          <a:ln>
            <a:noFill/>
          </a:ln>
        </p:spPr>
      </p:pic>
      <p:cxnSp>
        <p:nvCxnSpPr>
          <p:cNvPr id="151" name="Shape 151"/>
          <p:cNvCxnSpPr/>
          <p:nvPr/>
        </p:nvCxnSpPr>
        <p:spPr>
          <a:xfrm>
            <a:off x="756700" y="4305975"/>
            <a:ext cx="7945200" cy="0"/>
          </a:xfrm>
          <a:prstGeom prst="straightConnector1">
            <a:avLst/>
          </a:prstGeom>
          <a:noFill/>
          <a:ln cap="flat" cmpd="sng" w="38100">
            <a:solidFill>
              <a:schemeClr val="dk2"/>
            </a:solidFill>
            <a:prstDash val="solid"/>
            <a:round/>
            <a:headEnd len="lg" w="lg" type="none"/>
            <a:tailEnd len="lg" w="lg" type="triangle"/>
          </a:ln>
        </p:spPr>
      </p:cxnSp>
      <p:sp>
        <p:nvSpPr>
          <p:cNvPr id="152" name="Shape 152"/>
          <p:cNvSpPr txBox="1"/>
          <p:nvPr/>
        </p:nvSpPr>
        <p:spPr>
          <a:xfrm rot="3281">
            <a:off x="569385" y="4278433"/>
            <a:ext cx="1571700" cy="456900"/>
          </a:xfrm>
          <a:prstGeom prst="rect">
            <a:avLst/>
          </a:prstGeom>
          <a:noFill/>
          <a:ln>
            <a:noFill/>
          </a:ln>
        </p:spPr>
        <p:txBody>
          <a:bodyPr anchorCtr="0" anchor="t" bIns="91425" lIns="91425" rIns="91425" tIns="91425">
            <a:noAutofit/>
          </a:bodyPr>
          <a:lstStyle/>
          <a:p>
            <a:pPr lvl="0" rtl="0" algn="ctr">
              <a:spcBef>
                <a:spcPts val="0"/>
              </a:spcBef>
              <a:buClr>
                <a:schemeClr val="dk1"/>
              </a:buClr>
              <a:buSzPct val="61111"/>
              <a:buFont typeface="Arial"/>
              <a:buNone/>
            </a:pPr>
            <a:r>
              <a:rPr lang="en" sz="1800">
                <a:solidFill>
                  <a:schemeClr val="dk1"/>
                </a:solidFill>
              </a:rPr>
              <a:t>Sept 2016</a:t>
            </a:r>
          </a:p>
          <a:p>
            <a:pPr lvl="0" rtl="0">
              <a:spcBef>
                <a:spcPts val="0"/>
              </a:spcBef>
              <a:buNone/>
            </a:pPr>
            <a:r>
              <a:t/>
            </a:r>
            <a:endParaRPr sz="1800"/>
          </a:p>
        </p:txBody>
      </p:sp>
      <p:cxnSp>
        <p:nvCxnSpPr>
          <p:cNvPr id="153" name="Shape 153"/>
          <p:cNvCxnSpPr/>
          <p:nvPr/>
        </p:nvCxnSpPr>
        <p:spPr>
          <a:xfrm>
            <a:off x="2443931" y="1613671"/>
            <a:ext cx="0" cy="2300699"/>
          </a:xfrm>
          <a:prstGeom prst="straightConnector1">
            <a:avLst/>
          </a:prstGeom>
          <a:noFill/>
          <a:ln cap="flat" cmpd="sng" w="9525">
            <a:solidFill>
              <a:schemeClr val="dk2"/>
            </a:solidFill>
            <a:prstDash val="dot"/>
            <a:round/>
            <a:headEnd len="lg" w="lg" type="none"/>
            <a:tailEnd len="lg" w="lg" type="none"/>
          </a:ln>
        </p:spPr>
      </p:cxnSp>
      <p:cxnSp>
        <p:nvCxnSpPr>
          <p:cNvPr id="154" name="Shape 154"/>
          <p:cNvCxnSpPr/>
          <p:nvPr/>
        </p:nvCxnSpPr>
        <p:spPr>
          <a:xfrm>
            <a:off x="4572006" y="1613671"/>
            <a:ext cx="0" cy="2300699"/>
          </a:xfrm>
          <a:prstGeom prst="straightConnector1">
            <a:avLst/>
          </a:prstGeom>
          <a:noFill/>
          <a:ln cap="flat" cmpd="sng" w="9525">
            <a:solidFill>
              <a:schemeClr val="dk2"/>
            </a:solidFill>
            <a:prstDash val="dot"/>
            <a:round/>
            <a:headEnd len="lg" w="lg" type="none"/>
            <a:tailEnd len="lg" w="lg" type="none"/>
          </a:ln>
        </p:spPr>
      </p:cxnSp>
      <p:cxnSp>
        <p:nvCxnSpPr>
          <p:cNvPr id="155" name="Shape 155"/>
          <p:cNvCxnSpPr/>
          <p:nvPr/>
        </p:nvCxnSpPr>
        <p:spPr>
          <a:xfrm>
            <a:off x="6708181" y="1613671"/>
            <a:ext cx="0" cy="2300699"/>
          </a:xfrm>
          <a:prstGeom prst="straightConnector1">
            <a:avLst/>
          </a:prstGeom>
          <a:noFill/>
          <a:ln cap="flat" cmpd="sng" w="9525">
            <a:solidFill>
              <a:schemeClr val="dk2"/>
            </a:solidFill>
            <a:prstDash val="dot"/>
            <a:round/>
            <a:headEnd len="lg" w="lg" type="none"/>
            <a:tailEnd len="lg" w="lg" type="none"/>
          </a:ln>
        </p:spPr>
      </p:cxnSp>
      <p:grpSp>
        <p:nvGrpSpPr>
          <p:cNvPr id="156" name="Shape 156"/>
          <p:cNvGrpSpPr/>
          <p:nvPr/>
        </p:nvGrpSpPr>
        <p:grpSpPr>
          <a:xfrm>
            <a:off x="4982177" y="2678068"/>
            <a:ext cx="1295812" cy="876322"/>
            <a:chOff x="4905977" y="2678068"/>
            <a:chExt cx="1295812" cy="876322"/>
          </a:xfrm>
        </p:grpSpPr>
        <p:pic>
          <p:nvPicPr>
            <p:cNvPr id="157" name="Shape 157"/>
            <p:cNvPicPr preferRelativeResize="0"/>
            <p:nvPr/>
          </p:nvPicPr>
          <p:blipFill>
            <a:blip r:embed="rId5">
              <a:alphaModFix/>
            </a:blip>
            <a:stretch>
              <a:fillRect/>
            </a:stretch>
          </p:blipFill>
          <p:spPr>
            <a:xfrm rot="-1046198">
              <a:off x="5708903" y="2741883"/>
              <a:ext cx="437449" cy="136366"/>
            </a:xfrm>
            <a:prstGeom prst="rect">
              <a:avLst/>
            </a:prstGeom>
            <a:noFill/>
            <a:ln>
              <a:noFill/>
            </a:ln>
          </p:spPr>
        </p:pic>
        <p:pic>
          <p:nvPicPr>
            <p:cNvPr id="158" name="Shape 158"/>
            <p:cNvPicPr preferRelativeResize="0"/>
            <p:nvPr/>
          </p:nvPicPr>
          <p:blipFill>
            <a:blip r:embed="rId6">
              <a:alphaModFix/>
            </a:blip>
            <a:stretch>
              <a:fillRect/>
            </a:stretch>
          </p:blipFill>
          <p:spPr>
            <a:xfrm>
              <a:off x="4905977" y="2991491"/>
              <a:ext cx="1295812" cy="562899"/>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2" name="Shape 162"/>
        <p:cNvGrpSpPr/>
        <p:nvPr/>
      </p:nvGrpSpPr>
      <p:grpSpPr>
        <a:xfrm>
          <a:off x="0" y="0"/>
          <a:ext cx="0" cy="0"/>
          <a:chOff x="0" y="0"/>
          <a:chExt cx="0" cy="0"/>
        </a:xfrm>
      </p:grpSpPr>
      <p:sp>
        <p:nvSpPr>
          <p:cNvPr id="163" name="Shape 16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Bridging Community and Standards</a:t>
            </a:r>
          </a:p>
        </p:txBody>
      </p:sp>
      <p:pic>
        <p:nvPicPr>
          <p:cNvPr id="164" name="Shape 164"/>
          <p:cNvPicPr preferRelativeResize="0"/>
          <p:nvPr/>
        </p:nvPicPr>
        <p:blipFill>
          <a:blip r:embed="rId3">
            <a:alphaModFix/>
          </a:blip>
          <a:stretch>
            <a:fillRect/>
          </a:stretch>
        </p:blipFill>
        <p:spPr>
          <a:xfrm>
            <a:off x="3225675" y="1582750"/>
            <a:ext cx="2607080" cy="711725"/>
          </a:xfrm>
          <a:prstGeom prst="rect">
            <a:avLst/>
          </a:prstGeom>
          <a:noFill/>
          <a:ln>
            <a:noFill/>
          </a:ln>
        </p:spPr>
      </p:pic>
      <p:pic>
        <p:nvPicPr>
          <p:cNvPr id="165" name="Shape 165"/>
          <p:cNvPicPr preferRelativeResize="0"/>
          <p:nvPr/>
        </p:nvPicPr>
        <p:blipFill>
          <a:blip r:embed="rId4">
            <a:alphaModFix/>
          </a:blip>
          <a:stretch>
            <a:fillRect/>
          </a:stretch>
        </p:blipFill>
        <p:spPr>
          <a:xfrm>
            <a:off x="7389525" y="1279715"/>
            <a:ext cx="919474" cy="1026372"/>
          </a:xfrm>
          <a:prstGeom prst="rect">
            <a:avLst/>
          </a:prstGeom>
          <a:noFill/>
          <a:ln>
            <a:noFill/>
          </a:ln>
        </p:spPr>
      </p:pic>
      <p:grpSp>
        <p:nvGrpSpPr>
          <p:cNvPr id="166" name="Shape 166"/>
          <p:cNvGrpSpPr/>
          <p:nvPr/>
        </p:nvGrpSpPr>
        <p:grpSpPr>
          <a:xfrm>
            <a:off x="724563" y="1374761"/>
            <a:ext cx="1412552" cy="1026421"/>
            <a:chOff x="1788052" y="3261974"/>
            <a:chExt cx="3090248" cy="2482877"/>
          </a:xfrm>
        </p:grpSpPr>
        <p:pic>
          <p:nvPicPr>
            <p:cNvPr id="167" name="Shape 167"/>
            <p:cNvPicPr preferRelativeResize="0"/>
            <p:nvPr/>
          </p:nvPicPr>
          <p:blipFill>
            <a:blip r:embed="rId5">
              <a:alphaModFix/>
            </a:blip>
            <a:stretch>
              <a:fillRect/>
            </a:stretch>
          </p:blipFill>
          <p:spPr>
            <a:xfrm>
              <a:off x="1788052" y="3261974"/>
              <a:ext cx="2322276" cy="2033926"/>
            </a:xfrm>
            <a:prstGeom prst="rect">
              <a:avLst/>
            </a:prstGeom>
            <a:noFill/>
            <a:ln>
              <a:noFill/>
            </a:ln>
          </p:spPr>
        </p:pic>
        <p:pic>
          <p:nvPicPr>
            <p:cNvPr id="168" name="Shape 168"/>
            <p:cNvPicPr preferRelativeResize="0"/>
            <p:nvPr/>
          </p:nvPicPr>
          <p:blipFill>
            <a:blip r:embed="rId5">
              <a:alphaModFix/>
            </a:blip>
            <a:stretch>
              <a:fillRect/>
            </a:stretch>
          </p:blipFill>
          <p:spPr>
            <a:xfrm flipH="1">
              <a:off x="2556024" y="3710925"/>
              <a:ext cx="2322276" cy="2033926"/>
            </a:xfrm>
            <a:prstGeom prst="rect">
              <a:avLst/>
            </a:prstGeom>
            <a:noFill/>
            <a:ln>
              <a:noFill/>
            </a:ln>
          </p:spPr>
        </p:pic>
      </p:grpSp>
      <p:sp>
        <p:nvSpPr>
          <p:cNvPr id="169" name="Shape 169"/>
          <p:cNvSpPr txBox="1"/>
          <p:nvPr/>
        </p:nvSpPr>
        <p:spPr>
          <a:xfrm>
            <a:off x="6738700" y="2639675"/>
            <a:ext cx="2178000" cy="2064000"/>
          </a:xfrm>
          <a:prstGeom prst="rect">
            <a:avLst/>
          </a:prstGeom>
          <a:noFill/>
          <a:ln>
            <a:noFill/>
          </a:ln>
        </p:spPr>
        <p:txBody>
          <a:bodyPr anchorCtr="0" anchor="t" bIns="91425" lIns="91425" rIns="91425" tIns="91425">
            <a:noAutofit/>
          </a:bodyPr>
          <a:lstStyle/>
          <a:p>
            <a:pPr lvl="0" algn="ctr">
              <a:spcBef>
                <a:spcPts val="0"/>
              </a:spcBef>
              <a:buNone/>
            </a:pPr>
            <a:r>
              <a:rPr lang="en"/>
              <a:t>Vendor Choice</a:t>
            </a:r>
            <a:br>
              <a:rPr lang="en"/>
            </a:br>
            <a:br>
              <a:rPr lang="en"/>
            </a:br>
            <a:r>
              <a:rPr lang="en"/>
              <a:t>Implementation Choice</a:t>
            </a:r>
            <a:br>
              <a:rPr lang="en"/>
            </a:br>
          </a:p>
          <a:p>
            <a:pPr lvl="0" algn="ctr">
              <a:spcBef>
                <a:spcPts val="0"/>
              </a:spcBef>
              <a:buNone/>
            </a:pPr>
            <a:r>
              <a:rPr lang="en"/>
              <a:t>Application Portability</a:t>
            </a:r>
            <a:br>
              <a:rPr lang="en"/>
            </a:br>
          </a:p>
          <a:p>
            <a:pPr lvl="0" rtl="0" algn="ctr">
              <a:spcBef>
                <a:spcPts val="0"/>
              </a:spcBef>
              <a:buNone/>
            </a:pPr>
            <a:r>
              <a:rPr lang="en"/>
              <a:t>Backwards Compatibility</a:t>
            </a:r>
            <a:br>
              <a:rPr lang="en"/>
            </a:br>
          </a:p>
          <a:p>
            <a:pPr lvl="0" algn="ctr">
              <a:spcBef>
                <a:spcPts val="0"/>
              </a:spcBef>
              <a:buNone/>
            </a:pPr>
            <a:r>
              <a:rPr b="1" lang="en"/>
              <a:t>Reduced Risk</a:t>
            </a:r>
          </a:p>
          <a:p>
            <a:pPr lvl="0">
              <a:spcBef>
                <a:spcPts val="0"/>
              </a:spcBef>
              <a:buNone/>
            </a:pPr>
            <a:r>
              <a:t/>
            </a:r>
            <a:endParaRPr/>
          </a:p>
          <a:p>
            <a:pPr lvl="0">
              <a:spcBef>
                <a:spcPts val="0"/>
              </a:spcBef>
              <a:buNone/>
            </a:pPr>
            <a:br>
              <a:rPr lang="en"/>
            </a:br>
          </a:p>
          <a:p>
            <a:pPr lvl="0">
              <a:spcBef>
                <a:spcPts val="0"/>
              </a:spcBef>
              <a:buNone/>
            </a:pPr>
            <a:r>
              <a:t/>
            </a:r>
            <a:endParaRPr/>
          </a:p>
        </p:txBody>
      </p:sp>
      <p:sp>
        <p:nvSpPr>
          <p:cNvPr id="170" name="Shape 170"/>
          <p:cNvSpPr txBox="1"/>
          <p:nvPr/>
        </p:nvSpPr>
        <p:spPr>
          <a:xfrm>
            <a:off x="341850" y="2758200"/>
            <a:ext cx="2178000" cy="1945500"/>
          </a:xfrm>
          <a:prstGeom prst="rect">
            <a:avLst/>
          </a:prstGeom>
          <a:noFill/>
          <a:ln>
            <a:noFill/>
          </a:ln>
        </p:spPr>
        <p:txBody>
          <a:bodyPr anchorCtr="0" anchor="t" bIns="91425" lIns="91425" rIns="91425" tIns="91425">
            <a:noAutofit/>
          </a:bodyPr>
          <a:lstStyle/>
          <a:p>
            <a:pPr lvl="0" rtl="0" algn="ctr">
              <a:spcBef>
                <a:spcPts val="0"/>
              </a:spcBef>
              <a:buNone/>
            </a:pPr>
            <a:r>
              <a:rPr lang="en">
                <a:solidFill>
                  <a:schemeClr val="dk1"/>
                </a:solidFill>
              </a:rPr>
              <a:t>Broad Collaboration</a:t>
            </a:r>
            <a:br>
              <a:rPr lang="en">
                <a:solidFill>
                  <a:schemeClr val="dk1"/>
                </a:solidFill>
              </a:rPr>
            </a:br>
          </a:p>
          <a:p>
            <a:pPr lvl="0" rtl="0" algn="ctr">
              <a:spcBef>
                <a:spcPts val="0"/>
              </a:spcBef>
              <a:buNone/>
            </a:pPr>
            <a:r>
              <a:rPr lang="en"/>
              <a:t>Encouraged experimentation</a:t>
            </a:r>
            <a:br>
              <a:rPr lang="en"/>
            </a:br>
            <a:br>
              <a:rPr lang="en"/>
            </a:br>
            <a:r>
              <a:rPr lang="en"/>
              <a:t>Fail Fast</a:t>
            </a:r>
            <a:br>
              <a:rPr lang="en"/>
            </a:br>
            <a:br>
              <a:rPr lang="en"/>
            </a:br>
            <a:r>
              <a:rPr b="1" lang="en">
                <a:solidFill>
                  <a:schemeClr val="dk1"/>
                </a:solidFill>
              </a:rPr>
              <a:t>Rapid innovation</a:t>
            </a:r>
            <a:br>
              <a:rPr lang="en"/>
            </a:br>
          </a:p>
        </p:txBody>
      </p:sp>
      <p:cxnSp>
        <p:nvCxnSpPr>
          <p:cNvPr id="171" name="Shape 171"/>
          <p:cNvCxnSpPr/>
          <p:nvPr/>
        </p:nvCxnSpPr>
        <p:spPr>
          <a:xfrm>
            <a:off x="2781381" y="1421396"/>
            <a:ext cx="0" cy="3190499"/>
          </a:xfrm>
          <a:prstGeom prst="straightConnector1">
            <a:avLst/>
          </a:prstGeom>
          <a:noFill/>
          <a:ln cap="flat" cmpd="sng" w="28575">
            <a:solidFill>
              <a:schemeClr val="dk2"/>
            </a:solidFill>
            <a:prstDash val="dot"/>
            <a:round/>
            <a:headEnd len="lg" w="lg" type="none"/>
            <a:tailEnd len="lg" w="lg" type="none"/>
          </a:ln>
        </p:spPr>
      </p:cxnSp>
      <p:cxnSp>
        <p:nvCxnSpPr>
          <p:cNvPr id="172" name="Shape 172"/>
          <p:cNvCxnSpPr/>
          <p:nvPr/>
        </p:nvCxnSpPr>
        <p:spPr>
          <a:xfrm>
            <a:off x="6492306" y="1421396"/>
            <a:ext cx="0" cy="3190499"/>
          </a:xfrm>
          <a:prstGeom prst="straightConnector1">
            <a:avLst/>
          </a:prstGeom>
          <a:noFill/>
          <a:ln cap="flat" cmpd="sng" w="28575">
            <a:solidFill>
              <a:schemeClr val="dk2"/>
            </a:solidFill>
            <a:prstDash val="dot"/>
            <a:round/>
            <a:headEnd len="lg" w="lg" type="none"/>
            <a:tailEnd len="lg" w="lg" type="none"/>
          </a:ln>
        </p:spPr>
      </p:cxnSp>
      <p:pic>
        <p:nvPicPr>
          <p:cNvPr id="173" name="Shape 173"/>
          <p:cNvPicPr preferRelativeResize="0"/>
          <p:nvPr/>
        </p:nvPicPr>
        <p:blipFill>
          <a:blip r:embed="rId6">
            <a:alphaModFix/>
          </a:blip>
          <a:stretch>
            <a:fillRect/>
          </a:stretch>
        </p:blipFill>
        <p:spPr>
          <a:xfrm>
            <a:off x="3405674" y="2897924"/>
            <a:ext cx="2332649" cy="1408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Feature Backlog* - Help us prioritize [1 of 2]</a:t>
            </a:r>
          </a:p>
        </p:txBody>
      </p:sp>
      <p:sp>
        <p:nvSpPr>
          <p:cNvPr id="179" name="Shape 179"/>
          <p:cNvSpPr txBox="1"/>
          <p:nvPr>
            <p:ph idx="1" type="body"/>
          </p:nvPr>
        </p:nvSpPr>
        <p:spPr>
          <a:xfrm>
            <a:off x="311700" y="1228675"/>
            <a:ext cx="3558900" cy="3416400"/>
          </a:xfrm>
          <a:prstGeom prst="rect">
            <a:avLst/>
          </a:prstGeom>
        </p:spPr>
        <p:txBody>
          <a:bodyPr anchorCtr="0" anchor="t" bIns="91425" lIns="91425" rIns="91425" tIns="91425">
            <a:noAutofit/>
          </a:bodyPr>
          <a:lstStyle/>
          <a:p>
            <a:pPr indent="-228600" lvl="0" marL="457200" rtl="0">
              <a:spcBef>
                <a:spcPts val="0"/>
              </a:spcBef>
            </a:pPr>
            <a:r>
              <a:rPr lang="en"/>
              <a:t>Container API</a:t>
            </a:r>
          </a:p>
          <a:p>
            <a:pPr indent="-228600" lvl="0" marL="457200" rtl="0">
              <a:spcBef>
                <a:spcPts val="0"/>
              </a:spcBef>
            </a:pPr>
            <a:r>
              <a:rPr lang="en"/>
              <a:t>Microservic-y annotations (Ex: @CircuitBreaker)</a:t>
            </a:r>
          </a:p>
          <a:p>
            <a:pPr indent="-228600" lvl="0" marL="457200" rtl="0">
              <a:spcBef>
                <a:spcPts val="0"/>
              </a:spcBef>
            </a:pPr>
            <a:r>
              <a:rPr lang="en"/>
              <a:t>Testing</a:t>
            </a:r>
          </a:p>
          <a:p>
            <a:pPr indent="-228600" lvl="0" marL="457200" rtl="0">
              <a:spcBef>
                <a:spcPts val="0"/>
              </a:spcBef>
            </a:pPr>
            <a:r>
              <a:rPr lang="en"/>
              <a:t>Distributed Logging</a:t>
            </a:r>
          </a:p>
          <a:p>
            <a:pPr indent="-228600" lvl="0" marL="457200" rtl="0">
              <a:spcBef>
                <a:spcPts val="0"/>
              </a:spcBef>
            </a:pPr>
            <a:r>
              <a:rPr lang="en"/>
              <a:t>Distributed Tracing</a:t>
            </a:r>
          </a:p>
          <a:p>
            <a:pPr indent="-228600" lvl="0" marL="457200" rtl="0">
              <a:spcBef>
                <a:spcPts val="0"/>
              </a:spcBef>
            </a:pPr>
            <a:r>
              <a:rPr lang="en"/>
              <a:t>OAuth2/OpenID Connect</a:t>
            </a:r>
          </a:p>
          <a:p>
            <a:pPr indent="-228600" lvl="0" marL="457200" rtl="0">
              <a:spcBef>
                <a:spcPts val="0"/>
              </a:spcBef>
            </a:pPr>
            <a:r>
              <a:rPr lang="en"/>
              <a:t>Microservice Security</a:t>
            </a:r>
          </a:p>
          <a:p>
            <a:pPr indent="-228600" lvl="0" marL="457200" rtl="0">
              <a:spcBef>
                <a:spcPts val="0"/>
              </a:spcBef>
            </a:pPr>
            <a:r>
              <a:rPr lang="en"/>
              <a:t>Service Discovery</a:t>
            </a:r>
          </a:p>
          <a:p>
            <a:pPr indent="-228600" lvl="0" marL="457200" rtl="0">
              <a:spcBef>
                <a:spcPts val="0"/>
              </a:spcBef>
            </a:pPr>
            <a:r>
              <a:rPr lang="en"/>
              <a:t>Health Check</a:t>
            </a:r>
          </a:p>
        </p:txBody>
      </p:sp>
      <p:sp>
        <p:nvSpPr>
          <p:cNvPr id="180" name="Shape 180"/>
          <p:cNvSpPr txBox="1"/>
          <p:nvPr>
            <p:ph idx="1" type="body"/>
          </p:nvPr>
        </p:nvSpPr>
        <p:spPr>
          <a:xfrm>
            <a:off x="4498375" y="1228675"/>
            <a:ext cx="3403200" cy="3416400"/>
          </a:xfrm>
          <a:prstGeom prst="rect">
            <a:avLst/>
          </a:prstGeom>
        </p:spPr>
        <p:txBody>
          <a:bodyPr anchorCtr="0" anchor="t" bIns="91425" lIns="91425" rIns="91425" tIns="91425">
            <a:noAutofit/>
          </a:bodyPr>
          <a:lstStyle/>
          <a:p>
            <a:pPr indent="-228600" lvl="0" marL="457200" rtl="0">
              <a:spcBef>
                <a:spcPts val="0"/>
              </a:spcBef>
            </a:pPr>
            <a:r>
              <a:rPr lang="en"/>
              <a:t>Configuration</a:t>
            </a:r>
          </a:p>
          <a:p>
            <a:pPr indent="-228600" lvl="0" marL="457200" rtl="0">
              <a:spcBef>
                <a:spcPts val="0"/>
              </a:spcBef>
            </a:pPr>
            <a:r>
              <a:rPr lang="en"/>
              <a:t>Metrics/Monitoring</a:t>
            </a:r>
          </a:p>
          <a:p>
            <a:pPr indent="-228600" lvl="0" marL="457200" rtl="0">
              <a:spcBef>
                <a:spcPts val="0"/>
              </a:spcBef>
            </a:pPr>
            <a:r>
              <a:rPr lang="en"/>
              <a:t>WebSockets</a:t>
            </a:r>
          </a:p>
          <a:p>
            <a:pPr indent="-228600" lvl="0" marL="457200" rtl="0">
              <a:spcBef>
                <a:spcPts val="0"/>
              </a:spcBef>
            </a:pPr>
            <a:r>
              <a:rPr lang="en"/>
              <a:t>JSON-B</a:t>
            </a:r>
          </a:p>
          <a:p>
            <a:pPr indent="-228600" lvl="0" marL="457200" rtl="0">
              <a:spcBef>
                <a:spcPts val="0"/>
              </a:spcBef>
            </a:pPr>
            <a:r>
              <a:rPr lang="en"/>
              <a:t>Bean Validation</a:t>
            </a:r>
          </a:p>
          <a:p>
            <a:pPr indent="-228600" lvl="0" marL="457200" rtl="0">
              <a:spcBef>
                <a:spcPts val="0"/>
              </a:spcBef>
            </a:pPr>
            <a:r>
              <a:rPr lang="en"/>
              <a:t>JPA</a:t>
            </a:r>
          </a:p>
          <a:p>
            <a:pPr indent="-228600" lvl="0" marL="457200" rtl="0">
              <a:spcBef>
                <a:spcPts val="0"/>
              </a:spcBef>
            </a:pPr>
            <a:r>
              <a:rPr lang="en"/>
              <a:t>JTA</a:t>
            </a:r>
          </a:p>
          <a:p>
            <a:pPr indent="-228600" lvl="0" marL="457200" rtl="0">
              <a:spcBef>
                <a:spcPts val="0"/>
              </a:spcBef>
            </a:pPr>
            <a:r>
              <a:rPr lang="en"/>
              <a:t>Concurrency Utilities for Java EE</a:t>
            </a:r>
          </a:p>
          <a:p>
            <a:pPr lvl="0" rtl="0">
              <a:spcBef>
                <a:spcPts val="0"/>
              </a:spcBef>
              <a:buNone/>
            </a:pPr>
            <a:r>
              <a:t/>
            </a:r>
            <a:endParaRPr/>
          </a:p>
        </p:txBody>
      </p:sp>
      <p:sp>
        <p:nvSpPr>
          <p:cNvPr id="181" name="Shape 181"/>
          <p:cNvSpPr txBox="1"/>
          <p:nvPr/>
        </p:nvSpPr>
        <p:spPr>
          <a:xfrm>
            <a:off x="514350" y="4633800"/>
            <a:ext cx="4428600" cy="357300"/>
          </a:xfrm>
          <a:prstGeom prst="rect">
            <a:avLst/>
          </a:prstGeom>
          <a:noFill/>
          <a:ln>
            <a:noFill/>
          </a:ln>
        </p:spPr>
        <p:txBody>
          <a:bodyPr anchorCtr="0" anchor="t" bIns="91425" lIns="91425" rIns="91425" tIns="91425">
            <a:noAutofit/>
          </a:bodyPr>
          <a:lstStyle/>
          <a:p>
            <a:pPr lvl="0" rtl="0">
              <a:spcBef>
                <a:spcPts val="0"/>
              </a:spcBef>
              <a:buNone/>
            </a:pPr>
            <a:r>
              <a:rPr lang="en"/>
              <a:t>* </a:t>
            </a:r>
            <a:r>
              <a:rPr lang="en" sz="1200"/>
              <a:t>Some Items may be removed due to lack of interest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Feature Backlog* - Help us prioritize [2 of 2]</a:t>
            </a:r>
          </a:p>
        </p:txBody>
      </p:sp>
      <p:sp>
        <p:nvSpPr>
          <p:cNvPr id="187" name="Shape 187"/>
          <p:cNvSpPr txBox="1"/>
          <p:nvPr>
            <p:ph idx="1" type="body"/>
          </p:nvPr>
        </p:nvSpPr>
        <p:spPr>
          <a:xfrm>
            <a:off x="311700" y="1228675"/>
            <a:ext cx="3532800" cy="3416400"/>
          </a:xfrm>
          <a:prstGeom prst="rect">
            <a:avLst/>
          </a:prstGeom>
        </p:spPr>
        <p:txBody>
          <a:bodyPr anchorCtr="0" anchor="t" bIns="91425" lIns="91425" rIns="91425" tIns="91425">
            <a:noAutofit/>
          </a:bodyPr>
          <a:lstStyle/>
          <a:p>
            <a:pPr indent="-228600" lvl="0" marL="457200" rtl="0">
              <a:spcBef>
                <a:spcPts val="0"/>
              </a:spcBef>
            </a:pPr>
            <a:r>
              <a:rPr lang="en"/>
              <a:t>Messaging / Eventing</a:t>
            </a:r>
          </a:p>
          <a:p>
            <a:pPr indent="-228600" lvl="0" marL="457200" rtl="0">
              <a:spcBef>
                <a:spcPts val="0"/>
              </a:spcBef>
            </a:pPr>
            <a:r>
              <a:rPr lang="en"/>
              <a:t>Asynchronous/Reactive Support / Patterns</a:t>
            </a:r>
          </a:p>
          <a:p>
            <a:pPr indent="-228600" lvl="0" marL="457200" rtl="0">
              <a:spcBef>
                <a:spcPts val="0"/>
              </a:spcBef>
            </a:pPr>
            <a:r>
              <a:rPr lang="en"/>
              <a:t>Integration with Reactive / Eventing systems</a:t>
            </a:r>
          </a:p>
          <a:p>
            <a:pPr indent="-228600" lvl="0" marL="457200" rtl="0">
              <a:spcBef>
                <a:spcPts val="0"/>
              </a:spcBef>
            </a:pPr>
            <a:r>
              <a:rPr lang="en"/>
              <a:t>Big Data/NoSQL strong &amp; weak consistency support</a:t>
            </a:r>
          </a:p>
          <a:p>
            <a:pPr indent="-228600" lvl="0" marL="457200" rtl="0">
              <a:spcBef>
                <a:spcPts val="0"/>
              </a:spcBef>
            </a:pPr>
            <a:r>
              <a:rPr lang="en"/>
              <a:t>NetFlix OSS Integration</a:t>
            </a:r>
          </a:p>
          <a:p>
            <a:pPr indent="-228600" lvl="0" marL="457200" rtl="0">
              <a:spcBef>
                <a:spcPts val="0"/>
              </a:spcBef>
            </a:pPr>
            <a:r>
              <a:rPr lang="en"/>
              <a:t>JCache</a:t>
            </a:r>
          </a:p>
        </p:txBody>
      </p:sp>
      <p:sp>
        <p:nvSpPr>
          <p:cNvPr id="188" name="Shape 188"/>
          <p:cNvSpPr txBox="1"/>
          <p:nvPr>
            <p:ph idx="1" type="body"/>
          </p:nvPr>
        </p:nvSpPr>
        <p:spPr>
          <a:xfrm>
            <a:off x="4500775" y="1228675"/>
            <a:ext cx="2726400" cy="3416400"/>
          </a:xfrm>
          <a:prstGeom prst="rect">
            <a:avLst/>
          </a:prstGeom>
        </p:spPr>
        <p:txBody>
          <a:bodyPr anchorCtr="0" anchor="t" bIns="91425" lIns="91425" rIns="91425" tIns="91425">
            <a:noAutofit/>
          </a:bodyPr>
          <a:lstStyle/>
          <a:p>
            <a:pPr indent="-228600" lvl="0" marL="457200" rtl="0">
              <a:spcBef>
                <a:spcPts val="0"/>
              </a:spcBef>
            </a:pPr>
            <a:r>
              <a:rPr lang="en"/>
              <a:t>JDK 8 Lambda+Streams</a:t>
            </a:r>
          </a:p>
          <a:p>
            <a:pPr indent="-228600" lvl="0" marL="457200" rtl="0">
              <a:spcBef>
                <a:spcPts val="0"/>
              </a:spcBef>
            </a:pPr>
            <a:r>
              <a:rPr lang="en"/>
              <a:t>EJB Lite</a:t>
            </a:r>
          </a:p>
          <a:p>
            <a:pPr indent="-228600" lvl="0" marL="457200" rtl="0">
              <a:spcBef>
                <a:spcPts val="0"/>
              </a:spcBef>
            </a:pPr>
            <a:r>
              <a:rPr lang="en"/>
              <a:t>Servlets</a:t>
            </a:r>
          </a:p>
          <a:p>
            <a:pPr indent="-228600" lvl="0" marL="457200" rtl="0">
              <a:spcBef>
                <a:spcPts val="0"/>
              </a:spcBef>
            </a:pPr>
            <a:r>
              <a:rPr lang="en"/>
              <a:t>HTTP/2</a:t>
            </a:r>
          </a:p>
          <a:p>
            <a:pPr indent="-228600" lvl="0" marL="457200" rtl="0">
              <a:spcBef>
                <a:spcPts val="0"/>
              </a:spcBef>
            </a:pPr>
            <a:r>
              <a:rPr lang="en"/>
              <a:t>Startup Time</a:t>
            </a:r>
          </a:p>
          <a:p>
            <a:pPr indent="-228600" lvl="0" marL="457200" rtl="0">
              <a:spcBef>
                <a:spcPts val="0"/>
              </a:spcBef>
            </a:pPr>
            <a:r>
              <a:rPr lang="en"/>
              <a:t>Disk Space</a:t>
            </a:r>
          </a:p>
          <a:p>
            <a:pPr indent="-228600" lvl="0" marL="457200" rtl="0">
              <a:spcBef>
                <a:spcPts val="0"/>
              </a:spcBef>
            </a:pPr>
            <a:r>
              <a:rPr lang="en"/>
              <a:t>Memory</a:t>
            </a:r>
          </a:p>
          <a:p>
            <a:pPr indent="-228600" lvl="0" marL="457200" rtl="0">
              <a:spcBef>
                <a:spcPts val="0"/>
              </a:spcBef>
            </a:pPr>
            <a:r>
              <a:rPr lang="en"/>
              <a:t>Uber-jar</a:t>
            </a:r>
          </a:p>
          <a:p>
            <a:pPr indent="-228600" lvl="0" marL="457200" rtl="0">
              <a:spcBef>
                <a:spcPts val="0"/>
              </a:spcBef>
            </a:pPr>
            <a:r>
              <a:rPr lang="en"/>
              <a:t>Java 9 Modularity</a:t>
            </a:r>
          </a:p>
          <a:p>
            <a:pPr lvl="0" rtl="0">
              <a:spcBef>
                <a:spcPts val="0"/>
              </a:spcBef>
              <a:buNone/>
            </a:pPr>
            <a:r>
              <a:t/>
            </a:r>
            <a:endParaRPr/>
          </a:p>
          <a:p>
            <a:pPr lvl="0" rtl="0">
              <a:spcBef>
                <a:spcPts val="0"/>
              </a:spcBef>
              <a:buNone/>
            </a:pPr>
            <a:r>
              <a:t/>
            </a:r>
            <a:endParaRPr/>
          </a:p>
        </p:txBody>
      </p:sp>
      <p:sp>
        <p:nvSpPr>
          <p:cNvPr id="189" name="Shape 189"/>
          <p:cNvSpPr txBox="1"/>
          <p:nvPr/>
        </p:nvSpPr>
        <p:spPr>
          <a:xfrm>
            <a:off x="514350" y="4633800"/>
            <a:ext cx="4428600" cy="357300"/>
          </a:xfrm>
          <a:prstGeom prst="rect">
            <a:avLst/>
          </a:prstGeom>
          <a:noFill/>
          <a:ln>
            <a:noFill/>
          </a:ln>
        </p:spPr>
        <p:txBody>
          <a:bodyPr anchorCtr="0" anchor="t" bIns="91425" lIns="91425" rIns="91425" tIns="91425">
            <a:noAutofit/>
          </a:bodyPr>
          <a:lstStyle/>
          <a:p>
            <a:pPr lvl="0" rtl="0">
              <a:spcBef>
                <a:spcPts val="0"/>
              </a:spcBef>
              <a:buNone/>
            </a:pPr>
            <a:r>
              <a:rPr lang="en"/>
              <a:t>* </a:t>
            </a:r>
            <a:r>
              <a:rPr lang="en" sz="1200"/>
              <a:t>Some Items may be removed due to lack of interest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Release Schedule</a:t>
            </a:r>
          </a:p>
        </p:txBody>
      </p:sp>
      <p:cxnSp>
        <p:nvCxnSpPr>
          <p:cNvPr id="195" name="Shape 195"/>
          <p:cNvCxnSpPr/>
          <p:nvPr/>
        </p:nvCxnSpPr>
        <p:spPr>
          <a:xfrm>
            <a:off x="488200" y="2807125"/>
            <a:ext cx="7793700" cy="0"/>
          </a:xfrm>
          <a:prstGeom prst="straightConnector1">
            <a:avLst/>
          </a:prstGeom>
          <a:noFill/>
          <a:ln cap="flat" cmpd="sng" w="28575">
            <a:solidFill>
              <a:schemeClr val="dk2"/>
            </a:solidFill>
            <a:prstDash val="solid"/>
            <a:round/>
            <a:headEnd len="lg" w="lg" type="none"/>
            <a:tailEnd len="lg" w="lg" type="triangle"/>
          </a:ln>
        </p:spPr>
      </p:cxnSp>
      <p:sp>
        <p:nvSpPr>
          <p:cNvPr id="196" name="Shape 196"/>
          <p:cNvSpPr txBox="1"/>
          <p:nvPr/>
        </p:nvSpPr>
        <p:spPr>
          <a:xfrm>
            <a:off x="741725" y="2837547"/>
            <a:ext cx="1405500" cy="434400"/>
          </a:xfrm>
          <a:prstGeom prst="rect">
            <a:avLst/>
          </a:prstGeom>
          <a:noFill/>
          <a:ln>
            <a:noFill/>
          </a:ln>
        </p:spPr>
        <p:txBody>
          <a:bodyPr anchorCtr="0" anchor="t" bIns="91425" lIns="91425" rIns="91425" tIns="91425">
            <a:noAutofit/>
          </a:bodyPr>
          <a:lstStyle/>
          <a:p>
            <a:pPr lvl="0" rtl="0" algn="ctr">
              <a:spcBef>
                <a:spcPts val="0"/>
              </a:spcBef>
              <a:buNone/>
            </a:pPr>
            <a:r>
              <a:rPr lang="en" sz="1800"/>
              <a:t>Sep 2016</a:t>
            </a:r>
          </a:p>
        </p:txBody>
      </p:sp>
      <p:sp>
        <p:nvSpPr>
          <p:cNvPr id="197" name="Shape 197"/>
          <p:cNvSpPr txBox="1"/>
          <p:nvPr/>
        </p:nvSpPr>
        <p:spPr>
          <a:xfrm>
            <a:off x="850525" y="1961301"/>
            <a:ext cx="1405500" cy="723900"/>
          </a:xfrm>
          <a:prstGeom prst="rect">
            <a:avLst/>
          </a:prstGeom>
          <a:noFill/>
          <a:ln>
            <a:noFill/>
          </a:ln>
        </p:spPr>
        <p:txBody>
          <a:bodyPr anchorCtr="0" anchor="t" bIns="91425" lIns="91425" rIns="91425" tIns="91425">
            <a:noAutofit/>
          </a:bodyPr>
          <a:lstStyle/>
          <a:p>
            <a:pPr lvl="0" rtl="0" algn="ctr">
              <a:spcBef>
                <a:spcPts val="0"/>
              </a:spcBef>
              <a:buNone/>
            </a:pPr>
            <a:r>
              <a:rPr lang="en" sz="1800"/>
              <a:t>MicroProfile</a:t>
            </a:r>
            <a:br>
              <a:rPr lang="en" sz="1800"/>
            </a:br>
            <a:r>
              <a:rPr lang="en" sz="1800"/>
              <a:t>1.0</a:t>
            </a:r>
          </a:p>
        </p:txBody>
      </p:sp>
      <p:sp>
        <p:nvSpPr>
          <p:cNvPr id="198" name="Shape 198"/>
          <p:cNvSpPr txBox="1"/>
          <p:nvPr/>
        </p:nvSpPr>
        <p:spPr>
          <a:xfrm>
            <a:off x="2544050" y="2837547"/>
            <a:ext cx="1405500" cy="434400"/>
          </a:xfrm>
          <a:prstGeom prst="rect">
            <a:avLst/>
          </a:prstGeom>
          <a:noFill/>
          <a:ln>
            <a:noFill/>
          </a:ln>
        </p:spPr>
        <p:txBody>
          <a:bodyPr anchorCtr="0" anchor="t" bIns="91425" lIns="91425" rIns="91425" tIns="91425">
            <a:noAutofit/>
          </a:bodyPr>
          <a:lstStyle/>
          <a:p>
            <a:pPr lvl="0" rtl="0" algn="ctr">
              <a:spcBef>
                <a:spcPts val="0"/>
              </a:spcBef>
              <a:buNone/>
            </a:pPr>
            <a:r>
              <a:rPr lang="en" sz="1800"/>
              <a:t>Q4 2016</a:t>
            </a:r>
          </a:p>
        </p:txBody>
      </p:sp>
      <p:sp>
        <p:nvSpPr>
          <p:cNvPr id="199" name="Shape 199"/>
          <p:cNvSpPr txBox="1"/>
          <p:nvPr/>
        </p:nvSpPr>
        <p:spPr>
          <a:xfrm>
            <a:off x="4178475" y="2837547"/>
            <a:ext cx="1405500" cy="434400"/>
          </a:xfrm>
          <a:prstGeom prst="rect">
            <a:avLst/>
          </a:prstGeom>
          <a:noFill/>
          <a:ln>
            <a:noFill/>
          </a:ln>
        </p:spPr>
        <p:txBody>
          <a:bodyPr anchorCtr="0" anchor="t" bIns="91425" lIns="91425" rIns="91425" tIns="91425">
            <a:noAutofit/>
          </a:bodyPr>
          <a:lstStyle/>
          <a:p>
            <a:pPr lvl="0" rtl="0" algn="ctr">
              <a:spcBef>
                <a:spcPts val="0"/>
              </a:spcBef>
              <a:buNone/>
            </a:pPr>
            <a:r>
              <a:rPr lang="en" sz="1800"/>
              <a:t>2017</a:t>
            </a:r>
          </a:p>
        </p:txBody>
      </p:sp>
      <p:sp>
        <p:nvSpPr>
          <p:cNvPr id="200" name="Shape 200"/>
          <p:cNvSpPr txBox="1"/>
          <p:nvPr/>
        </p:nvSpPr>
        <p:spPr>
          <a:xfrm>
            <a:off x="5931075" y="2837547"/>
            <a:ext cx="1405500" cy="434400"/>
          </a:xfrm>
          <a:prstGeom prst="rect">
            <a:avLst/>
          </a:prstGeom>
          <a:noFill/>
          <a:ln>
            <a:noFill/>
          </a:ln>
        </p:spPr>
        <p:txBody>
          <a:bodyPr anchorCtr="0" anchor="t" bIns="91425" lIns="91425" rIns="91425" tIns="91425">
            <a:noAutofit/>
          </a:bodyPr>
          <a:lstStyle/>
          <a:p>
            <a:pPr lvl="0" rtl="0" algn="ctr">
              <a:spcBef>
                <a:spcPts val="0"/>
              </a:spcBef>
              <a:buNone/>
            </a:pPr>
            <a:r>
              <a:rPr lang="en" sz="1800"/>
              <a:t>2017</a:t>
            </a:r>
          </a:p>
        </p:txBody>
      </p:sp>
      <p:sp>
        <p:nvSpPr>
          <p:cNvPr id="201" name="Shape 201"/>
          <p:cNvSpPr txBox="1"/>
          <p:nvPr/>
        </p:nvSpPr>
        <p:spPr>
          <a:xfrm>
            <a:off x="2550500" y="1961301"/>
            <a:ext cx="1405500" cy="723900"/>
          </a:xfrm>
          <a:prstGeom prst="rect">
            <a:avLst/>
          </a:prstGeom>
          <a:noFill/>
          <a:ln>
            <a:noFill/>
          </a:ln>
        </p:spPr>
        <p:txBody>
          <a:bodyPr anchorCtr="0" anchor="t" bIns="91425" lIns="91425" rIns="91425" tIns="91425">
            <a:noAutofit/>
          </a:bodyPr>
          <a:lstStyle/>
          <a:p>
            <a:pPr lvl="0" rtl="0" algn="ctr">
              <a:spcBef>
                <a:spcPts val="0"/>
              </a:spcBef>
              <a:buNone/>
            </a:pPr>
            <a:r>
              <a:rPr lang="en" sz="1800"/>
              <a:t>Move to</a:t>
            </a:r>
            <a:br>
              <a:rPr lang="en" sz="1800"/>
            </a:br>
            <a:r>
              <a:rPr lang="en" sz="1800"/>
              <a:t>Foundation</a:t>
            </a:r>
          </a:p>
        </p:txBody>
      </p:sp>
      <p:sp>
        <p:nvSpPr>
          <p:cNvPr id="202" name="Shape 202"/>
          <p:cNvSpPr txBox="1"/>
          <p:nvPr/>
        </p:nvSpPr>
        <p:spPr>
          <a:xfrm>
            <a:off x="4150700" y="1961301"/>
            <a:ext cx="1405500" cy="723900"/>
          </a:xfrm>
          <a:prstGeom prst="rect">
            <a:avLst/>
          </a:prstGeom>
          <a:noFill/>
          <a:ln>
            <a:noFill/>
          </a:ln>
        </p:spPr>
        <p:txBody>
          <a:bodyPr anchorCtr="0" anchor="t" bIns="91425" lIns="91425" rIns="91425" tIns="91425">
            <a:noAutofit/>
          </a:bodyPr>
          <a:lstStyle/>
          <a:p>
            <a:pPr lvl="0" rtl="0" algn="ctr">
              <a:spcBef>
                <a:spcPts val="0"/>
              </a:spcBef>
              <a:buNone/>
            </a:pPr>
            <a:r>
              <a:rPr lang="en" sz="1800"/>
              <a:t>MicroProfile</a:t>
            </a:r>
            <a:br>
              <a:rPr lang="en" sz="1800"/>
            </a:br>
            <a:r>
              <a:rPr lang="en" sz="1800"/>
              <a:t>1.1</a:t>
            </a:r>
          </a:p>
        </p:txBody>
      </p:sp>
      <p:sp>
        <p:nvSpPr>
          <p:cNvPr id="203" name="Shape 203"/>
          <p:cNvSpPr txBox="1"/>
          <p:nvPr/>
        </p:nvSpPr>
        <p:spPr>
          <a:xfrm>
            <a:off x="5979500" y="1961301"/>
            <a:ext cx="1405500" cy="723900"/>
          </a:xfrm>
          <a:prstGeom prst="rect">
            <a:avLst/>
          </a:prstGeom>
          <a:noFill/>
          <a:ln>
            <a:noFill/>
          </a:ln>
        </p:spPr>
        <p:txBody>
          <a:bodyPr anchorCtr="0" anchor="t" bIns="91425" lIns="91425" rIns="91425" tIns="91425">
            <a:noAutofit/>
          </a:bodyPr>
          <a:lstStyle/>
          <a:p>
            <a:pPr lvl="0" rtl="0" algn="ctr">
              <a:spcBef>
                <a:spcPts val="0"/>
              </a:spcBef>
              <a:buNone/>
            </a:pPr>
            <a:r>
              <a:rPr lang="en" sz="1800"/>
              <a:t>MicroProfile</a:t>
            </a:r>
            <a:br>
              <a:rPr lang="en" sz="1800"/>
            </a:br>
            <a:r>
              <a:rPr lang="en" sz="1800"/>
              <a:t>1.2</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